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8" r:id="rId3"/>
    <p:sldId id="269" r:id="rId4"/>
    <p:sldId id="259" r:id="rId5"/>
    <p:sldId id="287" r:id="rId6"/>
    <p:sldId id="288" r:id="rId7"/>
    <p:sldId id="289" r:id="rId8"/>
    <p:sldId id="290" r:id="rId9"/>
    <p:sldId id="291" r:id="rId10"/>
    <p:sldId id="264" r:id="rId11"/>
    <p:sldId id="274" r:id="rId12"/>
    <p:sldId id="271" r:id="rId13"/>
    <p:sldId id="286" r:id="rId14"/>
    <p:sldId id="283" r:id="rId15"/>
    <p:sldId id="279" r:id="rId16"/>
    <p:sldId id="280" r:id="rId17"/>
    <p:sldId id="281" r:id="rId18"/>
    <p:sldId id="282" r:id="rId19"/>
    <p:sldId id="278" r:id="rId20"/>
    <p:sldId id="275" r:id="rId21"/>
    <p:sldId id="276" r:id="rId22"/>
    <p:sldId id="277" r:id="rId23"/>
    <p:sldId id="284" r:id="rId24"/>
    <p:sldId id="285" r:id="rId25"/>
    <p:sldId id="262" r:id="rId26"/>
    <p:sldId id="267" r:id="rId27"/>
    <p:sldId id="265" r:id="rId28"/>
    <p:sldId id="270"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61A"/>
    <a:srgbClr val="FF5C0F"/>
    <a:srgbClr val="FFDF64"/>
    <a:srgbClr val="A5DCFF"/>
    <a:srgbClr val="FF65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AFA9AC-0040-4882-B251-595C4E298A24}"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ru-RU"/>
        </a:p>
      </dgm:t>
    </dgm:pt>
    <dgm:pt modelId="{1DCDBCC7-526D-4FF1-BABC-59710F986E90}">
      <dgm:prSet phldrT="[Текст]"/>
      <dgm:spPr/>
      <dgm:t>
        <a:bodyPr/>
        <a:lstStyle/>
        <a:p>
          <a:r>
            <a:rPr lang="ru-RU" dirty="0" smtClean="0"/>
            <a:t>   </a:t>
          </a:r>
          <a:endParaRPr lang="ru-RU" dirty="0"/>
        </a:p>
      </dgm:t>
    </dgm:pt>
    <dgm:pt modelId="{28B663D6-223E-477A-8961-2DC4CF642B51}" type="parTrans" cxnId="{8F27BC8D-F40E-4841-B06C-098B445087F5}">
      <dgm:prSet/>
      <dgm:spPr/>
      <dgm:t>
        <a:bodyPr/>
        <a:lstStyle/>
        <a:p>
          <a:endParaRPr lang="ru-RU"/>
        </a:p>
      </dgm:t>
    </dgm:pt>
    <dgm:pt modelId="{76128BD1-0630-4336-8318-D6249E8F500D}" type="sibTrans" cxnId="{8F27BC8D-F40E-4841-B06C-098B445087F5}">
      <dgm:prSet/>
      <dgm:spPr/>
      <dgm:t>
        <a:bodyPr/>
        <a:lstStyle/>
        <a:p>
          <a:endParaRPr lang="ru-RU"/>
        </a:p>
      </dgm:t>
    </dgm:pt>
    <dgm:pt modelId="{8D404A8F-B84A-4382-AA3D-664BC15B14AD}">
      <dgm:prSet phldrT="[Текст]"/>
      <dgm:spPr/>
      <dgm:t>
        <a:bodyPr/>
        <a:lstStyle/>
        <a:p>
          <a:r>
            <a:rPr lang="ru-RU" dirty="0" smtClean="0"/>
            <a:t>   </a:t>
          </a:r>
          <a:endParaRPr lang="ru-RU" dirty="0"/>
        </a:p>
      </dgm:t>
    </dgm:pt>
    <dgm:pt modelId="{ADA53CA5-4E7B-4B57-BAAE-A24C64C997C8}" type="parTrans" cxnId="{F43A7691-A696-4E98-950C-D7E8124E3397}">
      <dgm:prSet/>
      <dgm:spPr/>
      <dgm:t>
        <a:bodyPr/>
        <a:lstStyle/>
        <a:p>
          <a:endParaRPr lang="ru-RU"/>
        </a:p>
      </dgm:t>
    </dgm:pt>
    <dgm:pt modelId="{5800E152-A6EF-443C-B9A3-A104DACD267B}" type="sibTrans" cxnId="{F43A7691-A696-4E98-950C-D7E8124E3397}">
      <dgm:prSet/>
      <dgm:spPr/>
      <dgm:t>
        <a:bodyPr/>
        <a:lstStyle/>
        <a:p>
          <a:endParaRPr lang="ru-RU"/>
        </a:p>
      </dgm:t>
    </dgm:pt>
    <dgm:pt modelId="{57DBA086-5C34-4C36-A581-56F43199AF9D}">
      <dgm:prSet phldrT="[Текст]"/>
      <dgm:spPr/>
      <dgm:t>
        <a:bodyPr/>
        <a:lstStyle/>
        <a:p>
          <a:r>
            <a:rPr lang="ru-RU" dirty="0" smtClean="0"/>
            <a:t>   </a:t>
          </a:r>
          <a:endParaRPr lang="ru-RU" dirty="0"/>
        </a:p>
      </dgm:t>
    </dgm:pt>
    <dgm:pt modelId="{EC950D92-C9FC-4E2C-A0FD-534900FD2C74}" type="parTrans" cxnId="{5CAC3EC8-72C0-4908-855F-FDFDA98936C7}">
      <dgm:prSet/>
      <dgm:spPr/>
      <dgm:t>
        <a:bodyPr/>
        <a:lstStyle/>
        <a:p>
          <a:endParaRPr lang="ru-RU"/>
        </a:p>
      </dgm:t>
    </dgm:pt>
    <dgm:pt modelId="{4C11CDB2-FDAD-4AF3-9D0D-0F2F282E6381}" type="sibTrans" cxnId="{5CAC3EC8-72C0-4908-855F-FDFDA98936C7}">
      <dgm:prSet/>
      <dgm:spPr/>
      <dgm:t>
        <a:bodyPr/>
        <a:lstStyle/>
        <a:p>
          <a:endParaRPr lang="ru-RU"/>
        </a:p>
      </dgm:t>
    </dgm:pt>
    <dgm:pt modelId="{6C338F92-EE0E-4366-9429-94D63A3D3D7B}" type="pres">
      <dgm:prSet presAssocID="{1DAFA9AC-0040-4882-B251-595C4E298A24}" presName="Name0" presStyleCnt="0">
        <dgm:presLayoutVars>
          <dgm:chMax val="7"/>
          <dgm:chPref val="7"/>
          <dgm:dir/>
          <dgm:animLvl val="lvl"/>
        </dgm:presLayoutVars>
      </dgm:prSet>
      <dgm:spPr/>
      <dgm:t>
        <a:bodyPr/>
        <a:lstStyle/>
        <a:p>
          <a:endParaRPr lang="ru-RU"/>
        </a:p>
      </dgm:t>
    </dgm:pt>
    <dgm:pt modelId="{DF3E7128-03B3-47F8-84D1-64031D2C3EB7}" type="pres">
      <dgm:prSet presAssocID="{1DCDBCC7-526D-4FF1-BABC-59710F986E90}" presName="Accent1" presStyleCnt="0"/>
      <dgm:spPr/>
    </dgm:pt>
    <dgm:pt modelId="{3C272BB8-3C1A-41B5-884A-4451D3DB3A03}" type="pres">
      <dgm:prSet presAssocID="{1DCDBCC7-526D-4FF1-BABC-59710F986E90}" presName="Accent" presStyleLbl="node1" presStyleIdx="0" presStyleCnt="3" custLinFactNeighborY="-1656"/>
      <dgm:spPr>
        <a:blipFill rotWithShape="0">
          <a:blip xmlns:r="http://schemas.openxmlformats.org/officeDocument/2006/relationships" r:embed="rId1"/>
          <a:stretch>
            <a:fillRect/>
          </a:stretch>
        </a:blipFill>
      </dgm:spPr>
      <dgm:t>
        <a:bodyPr/>
        <a:lstStyle/>
        <a:p>
          <a:endParaRPr lang="ru-RU"/>
        </a:p>
      </dgm:t>
    </dgm:pt>
    <dgm:pt modelId="{44075B88-1D33-4A8E-B029-CA0EE4B9831A}" type="pres">
      <dgm:prSet presAssocID="{1DCDBCC7-526D-4FF1-BABC-59710F986E90}" presName="Parent1" presStyleLbl="revTx" presStyleIdx="0" presStyleCnt="3">
        <dgm:presLayoutVars>
          <dgm:chMax val="1"/>
          <dgm:chPref val="1"/>
          <dgm:bulletEnabled val="1"/>
        </dgm:presLayoutVars>
      </dgm:prSet>
      <dgm:spPr/>
      <dgm:t>
        <a:bodyPr/>
        <a:lstStyle/>
        <a:p>
          <a:endParaRPr lang="ru-RU"/>
        </a:p>
      </dgm:t>
    </dgm:pt>
    <dgm:pt modelId="{3E995AFF-13CC-4C5A-99A9-A2CCD34FBE19}" type="pres">
      <dgm:prSet presAssocID="{8D404A8F-B84A-4382-AA3D-664BC15B14AD}" presName="Accent2" presStyleCnt="0"/>
      <dgm:spPr/>
    </dgm:pt>
    <dgm:pt modelId="{498A02B5-C3B3-4C08-995F-E75FE28DA4B1}" type="pres">
      <dgm:prSet presAssocID="{8D404A8F-B84A-4382-AA3D-664BC15B14AD}" presName="Accent" presStyleLbl="node1" presStyleIdx="1" presStyleCnt="3"/>
      <dgm:spPr/>
    </dgm:pt>
    <dgm:pt modelId="{6C768E70-93E5-47F9-95B3-A1EAA71A6675}" type="pres">
      <dgm:prSet presAssocID="{8D404A8F-B84A-4382-AA3D-664BC15B14AD}" presName="Parent2" presStyleLbl="revTx" presStyleIdx="1" presStyleCnt="3">
        <dgm:presLayoutVars>
          <dgm:chMax val="1"/>
          <dgm:chPref val="1"/>
          <dgm:bulletEnabled val="1"/>
        </dgm:presLayoutVars>
      </dgm:prSet>
      <dgm:spPr/>
      <dgm:t>
        <a:bodyPr/>
        <a:lstStyle/>
        <a:p>
          <a:endParaRPr lang="ru-RU"/>
        </a:p>
      </dgm:t>
    </dgm:pt>
    <dgm:pt modelId="{2B8D2C5F-A128-4B14-A43D-BBA108D3F983}" type="pres">
      <dgm:prSet presAssocID="{57DBA086-5C34-4C36-A581-56F43199AF9D}" presName="Accent3" presStyleCnt="0"/>
      <dgm:spPr/>
    </dgm:pt>
    <dgm:pt modelId="{8DDE029A-110B-4C7C-8A65-4E84443098ED}" type="pres">
      <dgm:prSet presAssocID="{57DBA086-5C34-4C36-A581-56F43199AF9D}" presName="Accent" presStyleLbl="node1" presStyleIdx="2" presStyleCnt="3"/>
      <dgm:spPr/>
      <dgm:t>
        <a:bodyPr/>
        <a:lstStyle/>
        <a:p>
          <a:endParaRPr lang="ru-RU"/>
        </a:p>
      </dgm:t>
    </dgm:pt>
    <dgm:pt modelId="{98DB1D1D-3991-435C-99D8-0130151703D6}" type="pres">
      <dgm:prSet presAssocID="{57DBA086-5C34-4C36-A581-56F43199AF9D}" presName="Parent3" presStyleLbl="revTx" presStyleIdx="2" presStyleCnt="3">
        <dgm:presLayoutVars>
          <dgm:chMax val="1"/>
          <dgm:chPref val="1"/>
          <dgm:bulletEnabled val="1"/>
        </dgm:presLayoutVars>
      </dgm:prSet>
      <dgm:spPr/>
      <dgm:t>
        <a:bodyPr/>
        <a:lstStyle/>
        <a:p>
          <a:endParaRPr lang="ru-RU"/>
        </a:p>
      </dgm:t>
    </dgm:pt>
  </dgm:ptLst>
  <dgm:cxnLst>
    <dgm:cxn modelId="{C650AEEC-5336-45BD-BC05-D995169CC725}" type="presOf" srcId="{1DCDBCC7-526D-4FF1-BABC-59710F986E90}" destId="{44075B88-1D33-4A8E-B029-CA0EE4B9831A}" srcOrd="0" destOrd="0" presId="urn:microsoft.com/office/officeart/2009/layout/CircleArrowProcess"/>
    <dgm:cxn modelId="{07B50EEA-D494-4390-A8CA-E91D453464C2}" type="presOf" srcId="{8D404A8F-B84A-4382-AA3D-664BC15B14AD}" destId="{6C768E70-93E5-47F9-95B3-A1EAA71A6675}" srcOrd="0" destOrd="0" presId="urn:microsoft.com/office/officeart/2009/layout/CircleArrowProcess"/>
    <dgm:cxn modelId="{8F27BC8D-F40E-4841-B06C-098B445087F5}" srcId="{1DAFA9AC-0040-4882-B251-595C4E298A24}" destId="{1DCDBCC7-526D-4FF1-BABC-59710F986E90}" srcOrd="0" destOrd="0" parTransId="{28B663D6-223E-477A-8961-2DC4CF642B51}" sibTransId="{76128BD1-0630-4336-8318-D6249E8F500D}"/>
    <dgm:cxn modelId="{5CAC3EC8-72C0-4908-855F-FDFDA98936C7}" srcId="{1DAFA9AC-0040-4882-B251-595C4E298A24}" destId="{57DBA086-5C34-4C36-A581-56F43199AF9D}" srcOrd="2" destOrd="0" parTransId="{EC950D92-C9FC-4E2C-A0FD-534900FD2C74}" sibTransId="{4C11CDB2-FDAD-4AF3-9D0D-0F2F282E6381}"/>
    <dgm:cxn modelId="{5BF320EE-2079-4841-A347-335F54378C6F}" type="presOf" srcId="{1DAFA9AC-0040-4882-B251-595C4E298A24}" destId="{6C338F92-EE0E-4366-9429-94D63A3D3D7B}" srcOrd="0" destOrd="0" presId="urn:microsoft.com/office/officeart/2009/layout/CircleArrowProcess"/>
    <dgm:cxn modelId="{9DA146B7-FDED-4E04-8277-62F6E80D0DDF}" type="presOf" srcId="{57DBA086-5C34-4C36-A581-56F43199AF9D}" destId="{98DB1D1D-3991-435C-99D8-0130151703D6}" srcOrd="0" destOrd="0" presId="urn:microsoft.com/office/officeart/2009/layout/CircleArrowProcess"/>
    <dgm:cxn modelId="{F43A7691-A696-4E98-950C-D7E8124E3397}" srcId="{1DAFA9AC-0040-4882-B251-595C4E298A24}" destId="{8D404A8F-B84A-4382-AA3D-664BC15B14AD}" srcOrd="1" destOrd="0" parTransId="{ADA53CA5-4E7B-4B57-BAAE-A24C64C997C8}" sibTransId="{5800E152-A6EF-443C-B9A3-A104DACD267B}"/>
    <dgm:cxn modelId="{FF20282F-C185-40B2-8690-0BFA55AE93B4}" type="presParOf" srcId="{6C338F92-EE0E-4366-9429-94D63A3D3D7B}" destId="{DF3E7128-03B3-47F8-84D1-64031D2C3EB7}" srcOrd="0" destOrd="0" presId="urn:microsoft.com/office/officeart/2009/layout/CircleArrowProcess"/>
    <dgm:cxn modelId="{76682511-17CE-4491-884D-1CCA8C91D7FF}" type="presParOf" srcId="{DF3E7128-03B3-47F8-84D1-64031D2C3EB7}" destId="{3C272BB8-3C1A-41B5-884A-4451D3DB3A03}" srcOrd="0" destOrd="0" presId="urn:microsoft.com/office/officeart/2009/layout/CircleArrowProcess"/>
    <dgm:cxn modelId="{F672C181-4F02-4054-9EA2-9D3CB35856D3}" type="presParOf" srcId="{6C338F92-EE0E-4366-9429-94D63A3D3D7B}" destId="{44075B88-1D33-4A8E-B029-CA0EE4B9831A}" srcOrd="1" destOrd="0" presId="urn:microsoft.com/office/officeart/2009/layout/CircleArrowProcess"/>
    <dgm:cxn modelId="{73DB71C9-2339-4057-A544-E516302731DF}" type="presParOf" srcId="{6C338F92-EE0E-4366-9429-94D63A3D3D7B}" destId="{3E995AFF-13CC-4C5A-99A9-A2CCD34FBE19}" srcOrd="2" destOrd="0" presId="urn:microsoft.com/office/officeart/2009/layout/CircleArrowProcess"/>
    <dgm:cxn modelId="{8CA698F8-96F4-4288-B23A-7B96C3D50D38}" type="presParOf" srcId="{3E995AFF-13CC-4C5A-99A9-A2CCD34FBE19}" destId="{498A02B5-C3B3-4C08-995F-E75FE28DA4B1}" srcOrd="0" destOrd="0" presId="urn:microsoft.com/office/officeart/2009/layout/CircleArrowProcess"/>
    <dgm:cxn modelId="{ECA90781-7D27-4F04-A2FA-C7B876616097}" type="presParOf" srcId="{6C338F92-EE0E-4366-9429-94D63A3D3D7B}" destId="{6C768E70-93E5-47F9-95B3-A1EAA71A6675}" srcOrd="3" destOrd="0" presId="urn:microsoft.com/office/officeart/2009/layout/CircleArrowProcess"/>
    <dgm:cxn modelId="{3F9DB5B0-5D59-44EE-898D-02BAA1F3FB40}" type="presParOf" srcId="{6C338F92-EE0E-4366-9429-94D63A3D3D7B}" destId="{2B8D2C5F-A128-4B14-A43D-BBA108D3F983}" srcOrd="4" destOrd="0" presId="urn:microsoft.com/office/officeart/2009/layout/CircleArrowProcess"/>
    <dgm:cxn modelId="{A3442547-DF9E-47A6-8DA3-C1F7ABCA2F3E}" type="presParOf" srcId="{2B8D2C5F-A128-4B14-A43D-BBA108D3F983}" destId="{8DDE029A-110B-4C7C-8A65-4E84443098ED}" srcOrd="0" destOrd="0" presId="urn:microsoft.com/office/officeart/2009/layout/CircleArrowProcess"/>
    <dgm:cxn modelId="{A2D6CE6D-24EE-4855-8521-82032862D08A}" type="presParOf" srcId="{6C338F92-EE0E-4366-9429-94D63A3D3D7B}" destId="{98DB1D1D-3991-435C-99D8-0130151703D6}"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72BB8-3C1A-41B5-884A-4451D3DB3A03}">
      <dsp:nvSpPr>
        <dsp:cNvPr id="0" name=""/>
        <dsp:cNvSpPr/>
      </dsp:nvSpPr>
      <dsp:spPr>
        <a:xfrm>
          <a:off x="2685755" y="-51561"/>
          <a:ext cx="3113156" cy="3113630"/>
        </a:xfrm>
        <a:prstGeom prst="circularArrow">
          <a:avLst>
            <a:gd name="adj1" fmla="val 10980"/>
            <a:gd name="adj2" fmla="val 1142322"/>
            <a:gd name="adj3" fmla="val 4500000"/>
            <a:gd name="adj4" fmla="val 10800000"/>
            <a:gd name="adj5" fmla="val 125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75B88-1D33-4A8E-B029-CA0EE4B9831A}">
      <dsp:nvSpPr>
        <dsp:cNvPr id="0" name=""/>
        <dsp:cNvSpPr/>
      </dsp:nvSpPr>
      <dsp:spPr>
        <a:xfrm>
          <a:off x="3373865" y="1124115"/>
          <a:ext cx="1729921" cy="86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ru-RU" sz="5600" kern="1200" dirty="0" smtClean="0"/>
            <a:t>   </a:t>
          </a:r>
          <a:endParaRPr lang="ru-RU" sz="5600" kern="1200" dirty="0"/>
        </a:p>
      </dsp:txBody>
      <dsp:txXfrm>
        <a:off x="3373865" y="1124115"/>
        <a:ext cx="1729921" cy="864753"/>
      </dsp:txXfrm>
    </dsp:sp>
    <dsp:sp modelId="{498A02B5-C3B3-4C08-995F-E75FE28DA4B1}">
      <dsp:nvSpPr>
        <dsp:cNvPr id="0" name=""/>
        <dsp:cNvSpPr/>
      </dsp:nvSpPr>
      <dsp:spPr>
        <a:xfrm>
          <a:off x="1821087" y="1789011"/>
          <a:ext cx="3113156" cy="3113630"/>
        </a:xfrm>
        <a:prstGeom prst="leftCircularArrow">
          <a:avLst>
            <a:gd name="adj1" fmla="val 10980"/>
            <a:gd name="adj2" fmla="val 1142322"/>
            <a:gd name="adj3" fmla="val 6300000"/>
            <a:gd name="adj4" fmla="val 18900000"/>
            <a:gd name="adj5" fmla="val 125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68E70-93E5-47F9-95B3-A1EAA71A6675}">
      <dsp:nvSpPr>
        <dsp:cNvPr id="0" name=""/>
        <dsp:cNvSpPr/>
      </dsp:nvSpPr>
      <dsp:spPr>
        <a:xfrm>
          <a:off x="2512705" y="2923475"/>
          <a:ext cx="1729921" cy="86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ru-RU" sz="5600" kern="1200" dirty="0" smtClean="0"/>
            <a:t>   </a:t>
          </a:r>
          <a:endParaRPr lang="ru-RU" sz="5600" kern="1200" dirty="0"/>
        </a:p>
      </dsp:txBody>
      <dsp:txXfrm>
        <a:off x="2512705" y="2923475"/>
        <a:ext cx="1729921" cy="864753"/>
      </dsp:txXfrm>
    </dsp:sp>
    <dsp:sp modelId="{8DDE029A-110B-4C7C-8A65-4E84443098ED}">
      <dsp:nvSpPr>
        <dsp:cNvPr id="0" name=""/>
        <dsp:cNvSpPr/>
      </dsp:nvSpPr>
      <dsp:spPr>
        <a:xfrm>
          <a:off x="2907330" y="3792109"/>
          <a:ext cx="2674684" cy="2675756"/>
        </a:xfrm>
        <a:prstGeom prst="blockArc">
          <a:avLst>
            <a:gd name="adj1" fmla="val 13500000"/>
            <a:gd name="adj2" fmla="val 10800000"/>
            <a:gd name="adj3" fmla="val 1274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DB1D1D-3991-435C-99D8-0130151703D6}">
      <dsp:nvSpPr>
        <dsp:cNvPr id="0" name=""/>
        <dsp:cNvSpPr/>
      </dsp:nvSpPr>
      <dsp:spPr>
        <a:xfrm>
          <a:off x="3377958" y="4725422"/>
          <a:ext cx="1729921" cy="864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ru-RU" sz="5600" kern="1200" dirty="0" smtClean="0"/>
            <a:t>   </a:t>
          </a:r>
          <a:endParaRPr lang="ru-RU" sz="5600" kern="1200" dirty="0"/>
        </a:p>
      </dsp:txBody>
      <dsp:txXfrm>
        <a:off x="3377958" y="4725422"/>
        <a:ext cx="1729921" cy="86475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D960B-FF1A-4409-B9C4-A2CECF3DC4D9}" type="datetimeFigureOut">
              <a:rPr lang="ru-RU" smtClean="0"/>
              <a:t>12.01.2018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6E773-6C1A-4027-8DEA-0EE736C9B7A3}" type="slidenum">
              <a:rPr lang="ru-RU" smtClean="0"/>
              <a:t>‹#›</a:t>
            </a:fld>
            <a:endParaRPr lang="ru-RU"/>
          </a:p>
        </p:txBody>
      </p:sp>
    </p:spTree>
    <p:extLst>
      <p:ext uri="{BB962C8B-B14F-4D97-AF65-F5344CB8AC3E}">
        <p14:creationId xmlns:p14="http://schemas.microsoft.com/office/powerpoint/2010/main" val="2483166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2C24C56-D3B1-4534-A2F4-3EA3B80EE36E}" type="datetimeFigureOut">
              <a:rPr lang="ru-RU" smtClean="0"/>
              <a:t>12.01.2018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4285911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2C24C56-D3B1-4534-A2F4-3EA3B80EE36E}" type="datetimeFigureOut">
              <a:rPr lang="ru-RU" smtClean="0"/>
              <a:t>12.01.2018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370195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2C24C56-D3B1-4534-A2F4-3EA3B80EE36E}" type="datetimeFigureOut">
              <a:rPr lang="ru-RU" smtClean="0"/>
              <a:t>12.01.2018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362664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2C24C56-D3B1-4534-A2F4-3EA3B80EE36E}" type="datetimeFigureOut">
              <a:rPr lang="ru-RU" smtClean="0"/>
              <a:t>12.01.2018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1378490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2C24C56-D3B1-4534-A2F4-3EA3B80EE36E}" type="datetimeFigureOut">
              <a:rPr lang="ru-RU" smtClean="0"/>
              <a:t>12.01.2018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307674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2C24C56-D3B1-4534-A2F4-3EA3B80EE36E}" type="datetimeFigureOut">
              <a:rPr lang="ru-RU" smtClean="0"/>
              <a:t>12.01.2018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153086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2C24C56-D3B1-4534-A2F4-3EA3B80EE36E}" type="datetimeFigureOut">
              <a:rPr lang="ru-RU" smtClean="0"/>
              <a:t>12.01.2018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1547236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2C24C56-D3B1-4534-A2F4-3EA3B80EE36E}" type="datetimeFigureOut">
              <a:rPr lang="ru-RU" smtClean="0"/>
              <a:t>12.01.2018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154050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24C56-D3B1-4534-A2F4-3EA3B80EE36E}" type="datetimeFigureOut">
              <a:rPr lang="ru-RU" smtClean="0"/>
              <a:t>12.01.2018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36447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2C24C56-D3B1-4534-A2F4-3EA3B80EE36E}" type="datetimeFigureOut">
              <a:rPr lang="ru-RU" smtClean="0"/>
              <a:t>12.01.2018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633086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2C24C56-D3B1-4534-A2F4-3EA3B80EE36E}" type="datetimeFigureOut">
              <a:rPr lang="ru-RU" smtClean="0"/>
              <a:t>12.01.2018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E29B120-1F2D-4952-B597-3707DCEBEED5}" type="slidenum">
              <a:rPr lang="ru-RU" smtClean="0"/>
              <a:t>‹#›</a:t>
            </a:fld>
            <a:endParaRPr lang="ru-RU"/>
          </a:p>
        </p:txBody>
      </p:sp>
    </p:spTree>
    <p:extLst>
      <p:ext uri="{BB962C8B-B14F-4D97-AF65-F5344CB8AC3E}">
        <p14:creationId xmlns:p14="http://schemas.microsoft.com/office/powerpoint/2010/main" val="4184248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24C56-D3B1-4534-A2F4-3EA3B80EE36E}" type="datetimeFigureOut">
              <a:rPr lang="ru-RU" smtClean="0"/>
              <a:t>12.01.2018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9B120-1F2D-4952-B597-3707DCEBEED5}" type="slidenum">
              <a:rPr lang="ru-RU" smtClean="0"/>
              <a:t>‹#›</a:t>
            </a:fld>
            <a:endParaRPr lang="ru-RU"/>
          </a:p>
        </p:txBody>
      </p:sp>
    </p:spTree>
    <p:extLst>
      <p:ext uri="{BB962C8B-B14F-4D97-AF65-F5344CB8AC3E}">
        <p14:creationId xmlns:p14="http://schemas.microsoft.com/office/powerpoint/2010/main" val="22591097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82.png"/><Relationship Id="rId4" Type="http://schemas.openxmlformats.org/officeDocument/2006/relationships/diagramLayout" Target="../diagrams/layout1.xml"/><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13550" t="63662" r="8612" b="10986"/>
          <a:stretch/>
        </p:blipFill>
        <p:spPr>
          <a:xfrm>
            <a:off x="2601531" y="1410752"/>
            <a:ext cx="7263684" cy="3393070"/>
          </a:xfrm>
          <a:prstGeom prst="rect">
            <a:avLst/>
          </a:prstGeom>
        </p:spPr>
      </p:pic>
    </p:spTree>
    <p:extLst>
      <p:ext uri="{BB962C8B-B14F-4D97-AF65-F5344CB8AC3E}">
        <p14:creationId xmlns:p14="http://schemas.microsoft.com/office/powerpoint/2010/main" val="1900417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2054592" y="1282297"/>
            <a:ext cx="8397329" cy="5174202"/>
            <a:chOff x="2054592" y="1282297"/>
            <a:chExt cx="8397329" cy="5174202"/>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985" y="1359801"/>
              <a:ext cx="8303472" cy="509669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332" y="1759175"/>
              <a:ext cx="2038589" cy="1163695"/>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0512" y="2402909"/>
              <a:ext cx="4352126" cy="31951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892" y="1282297"/>
              <a:ext cx="1801371" cy="994441"/>
            </a:xfrm>
            <a:prstGeom prst="rect">
              <a:avLst/>
            </a:prstGeom>
          </p:spPr>
        </p:pic>
        <p:pic>
          <p:nvPicPr>
            <p:cNvPr id="33" name="Рисунок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82017">
              <a:off x="2432900" y="2644191"/>
              <a:ext cx="1521375" cy="1141031"/>
            </a:xfrm>
            <a:prstGeom prst="rect">
              <a:avLst/>
            </a:prstGeom>
          </p:spPr>
        </p:pic>
        <p:pic>
          <p:nvPicPr>
            <p:cNvPr id="34" name="Рисунок 33"/>
            <p:cNvPicPr>
              <a:picLocks noChangeAspect="1"/>
            </p:cNvPicPr>
            <p:nvPr/>
          </p:nvPicPr>
          <p:blipFill rotWithShape="1">
            <a:blip r:embed="rId7" cstate="print">
              <a:extLst>
                <a:ext uri="{28A0092B-C50C-407E-A947-70E740481C1C}">
                  <a14:useLocalDpi xmlns:a14="http://schemas.microsoft.com/office/drawing/2010/main" val="0"/>
                </a:ext>
              </a:extLst>
            </a:blip>
            <a:srcRect l="6253" r="7404"/>
            <a:stretch/>
          </p:blipFill>
          <p:spPr>
            <a:xfrm rot="20810445">
              <a:off x="2054592" y="4373039"/>
              <a:ext cx="1391772" cy="920126"/>
            </a:xfrm>
            <a:prstGeom prst="rect">
              <a:avLst/>
            </a:prstGeom>
          </p:spPr>
        </p:pic>
      </p:grpSp>
      <p:pic>
        <p:nvPicPr>
          <p:cNvPr id="47" name="Рисунок 46"/>
          <p:cNvPicPr>
            <a:picLocks noChangeAspect="1"/>
          </p:cNvPicPr>
          <p:nvPr/>
        </p:nvPicPr>
        <p:blipFill rotWithShape="1">
          <a:blip r:embed="rId8"/>
          <a:srcRect l="22647" t="61399" r="67257" b="23460"/>
          <a:stretch/>
        </p:blipFill>
        <p:spPr>
          <a:xfrm>
            <a:off x="7261255" y="5555428"/>
            <a:ext cx="1313646" cy="1107584"/>
          </a:xfrm>
          <a:prstGeom prst="rect">
            <a:avLst/>
          </a:prstGeom>
        </p:spPr>
      </p:pic>
      <p:sp>
        <p:nvSpPr>
          <p:cNvPr id="40" name="TextBox 13"/>
          <p:cNvSpPr txBox="1">
            <a:spLocks noChangeArrowheads="1"/>
          </p:cNvSpPr>
          <p:nvPr/>
        </p:nvSpPr>
        <p:spPr bwMode="auto">
          <a:xfrm>
            <a:off x="1466422" y="68792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FOR BASIC GENERAL EDUCATION </a:t>
            </a:r>
            <a:r>
              <a:rPr lang="en-US" altLang="ru-RU" b="1" dirty="0">
                <a:effectLst>
                  <a:outerShdw blurRad="38100" dist="38100" dir="2700000" algn="tl">
                    <a:srgbClr val="000000">
                      <a:alpha val="43137"/>
                    </a:srgbClr>
                  </a:outerShdw>
                </a:effectLst>
                <a:latin typeface="Calibri" panose="020F0502020204030204" pitchFamily="34" charset="0"/>
              </a:rPr>
              <a:t>AND  </a:t>
            </a:r>
            <a:r>
              <a:rPr lang="en-US" altLang="ru-RU" b="1" dirty="0" smtClean="0">
                <a:effectLst>
                  <a:outerShdw blurRad="38100" dist="38100" dir="2700000" algn="tl">
                    <a:srgbClr val="000000">
                      <a:alpha val="43137"/>
                    </a:srgbClr>
                  </a:outerShdw>
                </a:effectLst>
                <a:latin typeface="Calibri" panose="020F0502020204030204" pitchFamily="34" charset="0"/>
              </a:rPr>
              <a:t>ADDITIONAL EDUCATION</a:t>
            </a:r>
          </a:p>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(12+ years old) </a:t>
            </a:r>
          </a:p>
        </p:txBody>
      </p:sp>
      <p:sp>
        <p:nvSpPr>
          <p:cNvPr id="19" name="Прямоугольник 18"/>
          <p:cNvSpPr/>
          <p:nvPr/>
        </p:nvSpPr>
        <p:spPr>
          <a:xfrm>
            <a:off x="4309523" y="4859024"/>
            <a:ext cx="1211101" cy="646331"/>
          </a:xfrm>
          <a:prstGeom prst="rect">
            <a:avLst/>
          </a:prstGeom>
        </p:spPr>
        <p:txBody>
          <a:bodyPr wrap="none">
            <a:spAutoFit/>
          </a:bodyPr>
          <a:lstStyle/>
          <a:p>
            <a:pPr>
              <a:defRPr/>
            </a:pPr>
            <a:r>
              <a:rPr lang="en-US" b="1" dirty="0" err="1" smtClean="0">
                <a:effectLst>
                  <a:outerShdw blurRad="38100" dist="38100" dir="2700000" algn="tl">
                    <a:srgbClr val="000000">
                      <a:alpha val="43137"/>
                    </a:srgbClr>
                  </a:outerShdw>
                </a:effectLst>
              </a:rPr>
              <a:t>Robotrack</a:t>
            </a:r>
            <a:r>
              <a:rPr lang="en-US" b="1" dirty="0" smtClean="0">
                <a:effectLst>
                  <a:outerShdw blurRad="38100" dist="38100" dir="2700000" algn="tl">
                    <a:srgbClr val="000000">
                      <a:alpha val="43137"/>
                    </a:srgbClr>
                  </a:outerShdw>
                </a:effectLst>
              </a:rPr>
              <a:t> </a:t>
            </a:r>
          </a:p>
          <a:p>
            <a:pPr>
              <a:defRPr/>
            </a:pPr>
            <a:r>
              <a:rPr lang="en-US" b="1" dirty="0" smtClean="0">
                <a:effectLst>
                  <a:outerShdw blurRad="38100" dist="38100" dir="2700000" algn="tl">
                    <a:srgbClr val="000000">
                      <a:alpha val="43137"/>
                    </a:srgbClr>
                  </a:outerShdw>
                </a:effectLst>
              </a:rPr>
              <a:t>Base kit</a:t>
            </a:r>
            <a:endParaRPr lang="ru-RU" dirty="0"/>
          </a:p>
        </p:txBody>
      </p:sp>
      <p:sp>
        <p:nvSpPr>
          <p:cNvPr id="32" name="Прямоугольник 31"/>
          <p:cNvSpPr/>
          <p:nvPr/>
        </p:nvSpPr>
        <p:spPr>
          <a:xfrm>
            <a:off x="807211" y="5500721"/>
            <a:ext cx="3686960" cy="1200329"/>
          </a:xfrm>
          <a:prstGeom prst="rect">
            <a:avLst/>
          </a:prstGeom>
        </p:spPr>
        <p:txBody>
          <a:bodyPr wrap="square">
            <a:spAutoFit/>
          </a:bodyPr>
          <a:lstStyle/>
          <a:p>
            <a:pPr algn="just"/>
            <a:r>
              <a:rPr lang="en-US" dirty="0">
                <a:latin typeface="Calibri" panose="020F0502020204030204" pitchFamily="34" charset="0"/>
                <a:ea typeface="Calibri" panose="020F0502020204030204" pitchFamily="34" charset="0"/>
                <a:cs typeface="Times New Roman" panose="02020603050405020304" pitchFamily="18" charset="0"/>
              </a:rPr>
              <a:t>A </a:t>
            </a:r>
            <a:r>
              <a:rPr lang="en-US" b="1" dirty="0">
                <a:latin typeface="Calibri" panose="020F0502020204030204" pitchFamily="34" charset="0"/>
                <a:ea typeface="Calibri" panose="020F0502020204030204" pitchFamily="34" charset="0"/>
                <a:cs typeface="Times New Roman" panose="02020603050405020304" pitchFamily="18" charset="0"/>
              </a:rPr>
              <a:t>separate unique </a:t>
            </a:r>
            <a:r>
              <a:rPr lang="en-US" dirty="0" smtClean="0">
                <a:latin typeface="Calibri" panose="020F0502020204030204" pitchFamily="34" charset="0"/>
                <a:ea typeface="Calibri" panose="020F0502020204030204" pitchFamily="34" charset="0"/>
                <a:cs typeface="Times New Roman" panose="02020603050405020304" pitchFamily="18" charset="0"/>
              </a:rPr>
              <a:t>studying course of </a:t>
            </a:r>
            <a:r>
              <a:rPr lang="en-US" b="1" dirty="0">
                <a:solidFill>
                  <a:srgbClr val="FF5C0F"/>
                </a:solidFill>
                <a:latin typeface="Calibri" panose="020F0502020204030204" pitchFamily="34" charset="0"/>
                <a:ea typeface="Calibri" panose="020F0502020204030204" pitchFamily="34" charset="0"/>
                <a:cs typeface="Times New Roman" panose="02020603050405020304" pitchFamily="18" charset="0"/>
              </a:rPr>
              <a:t>technical vision </a:t>
            </a:r>
            <a:r>
              <a:rPr lang="en-US" dirty="0">
                <a:latin typeface="Calibri" panose="020F0502020204030204" pitchFamily="34" charset="0"/>
                <a:ea typeface="Calibri" panose="020F0502020204030204" pitchFamily="34" charset="0"/>
                <a:cs typeface="Times New Roman" panose="02020603050405020304" pitchFamily="18" charset="0"/>
              </a:rPr>
              <a:t>on the basis of the resource kit "</a:t>
            </a:r>
            <a:r>
              <a:rPr lang="en-US" dirty="0" err="1" smtClean="0">
                <a:latin typeface="Calibri" panose="020F0502020204030204" pitchFamily="34" charset="0"/>
                <a:ea typeface="Calibri" panose="020F0502020204030204" pitchFamily="34" charset="0"/>
                <a:cs typeface="Times New Roman" panose="02020603050405020304" pitchFamily="18" charset="0"/>
              </a:rPr>
              <a:t>Videretrack</a:t>
            </a: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and </a:t>
            </a:r>
            <a:r>
              <a:rPr lang="en-US" dirty="0" smtClean="0">
                <a:latin typeface="Calibri" panose="020F0502020204030204" pitchFamily="34" charset="0"/>
                <a:ea typeface="Calibri" panose="020F0502020204030204" pitchFamily="34" charset="0"/>
                <a:cs typeface="Times New Roman" panose="02020603050405020304" pitchFamily="18" charset="0"/>
              </a:rPr>
              <a:t>the Base kit + Sensors.</a:t>
            </a:r>
            <a:endParaRPr lang="ru-RU" dirty="0"/>
          </a:p>
        </p:txBody>
      </p:sp>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7282">
            <a:off x="9385196" y="2837393"/>
            <a:ext cx="1109481" cy="754626"/>
          </a:xfrm>
          <a:prstGeom prst="rect">
            <a:avLst/>
          </a:prstGeom>
        </p:spPr>
      </p:pic>
      <p:sp>
        <p:nvSpPr>
          <p:cNvPr id="37" name="Прямоугольник с двумя скругленными соседними углами 36"/>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8"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39"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41" name="Прямоугольник 40"/>
          <p:cNvSpPr/>
          <p:nvPr/>
        </p:nvSpPr>
        <p:spPr>
          <a:xfrm>
            <a:off x="10437765" y="2177976"/>
            <a:ext cx="1212448" cy="523220"/>
          </a:xfrm>
          <a:prstGeom prst="rect">
            <a:avLst/>
          </a:prstGeom>
        </p:spPr>
        <p:txBody>
          <a:bodyPr wrap="none">
            <a:spAutoFit/>
          </a:bodyPr>
          <a:lstStyle/>
          <a:p>
            <a:pPr algn="ctr"/>
            <a:r>
              <a:rPr lang="en-US" altLang="ru-RU" sz="1400" b="1" dirty="0"/>
              <a:t>Resource Kit </a:t>
            </a:r>
          </a:p>
          <a:p>
            <a:pPr algn="ctr">
              <a:defRPr/>
            </a:pPr>
            <a:r>
              <a:rPr lang="ru-RU" sz="1400" b="1" dirty="0" smtClean="0"/>
              <a:t>«</a:t>
            </a:r>
            <a:r>
              <a:rPr lang="en-US" sz="1400" b="1" dirty="0" err="1" smtClean="0"/>
              <a:t>Neurotrack</a:t>
            </a:r>
            <a:r>
              <a:rPr lang="ru-RU" sz="1400" b="1" dirty="0" smtClean="0"/>
              <a:t>»</a:t>
            </a:r>
            <a:endParaRPr lang="ru-RU" sz="1400" b="1" dirty="0"/>
          </a:p>
        </p:txBody>
      </p:sp>
      <p:sp>
        <p:nvSpPr>
          <p:cNvPr id="42" name="Прямоугольник 21"/>
          <p:cNvSpPr>
            <a:spLocks noChangeArrowheads="1"/>
          </p:cNvSpPr>
          <p:nvPr/>
        </p:nvSpPr>
        <p:spPr bwMode="auto">
          <a:xfrm>
            <a:off x="307547" y="4592100"/>
            <a:ext cx="231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ru-RU" sz="1400" b="1" dirty="0">
                <a:latin typeface="+mn-lt"/>
              </a:rPr>
              <a:t>Resource Kit </a:t>
            </a:r>
          </a:p>
          <a:p>
            <a:pPr algn="ctr">
              <a:spcBef>
                <a:spcPct val="0"/>
              </a:spcBef>
              <a:buFontTx/>
              <a:buNone/>
            </a:pPr>
            <a:r>
              <a:rPr lang="ru-RU" altLang="ru-RU" sz="1400" b="1" dirty="0" smtClean="0">
                <a:latin typeface="+mn-lt"/>
              </a:rPr>
              <a:t>«</a:t>
            </a:r>
            <a:r>
              <a:rPr lang="en-US" altLang="ru-RU" sz="1400" b="1" dirty="0" smtClean="0">
                <a:latin typeface="+mn-lt"/>
              </a:rPr>
              <a:t>Sensors</a:t>
            </a:r>
            <a:r>
              <a:rPr lang="ru-RU" altLang="ru-RU" sz="1400" b="1" dirty="0" smtClean="0">
                <a:latin typeface="+mn-lt"/>
              </a:rPr>
              <a:t>»</a:t>
            </a:r>
            <a:endParaRPr lang="ru-RU" altLang="ru-RU" sz="1400" b="1" dirty="0">
              <a:latin typeface="+mn-lt"/>
            </a:endParaRPr>
          </a:p>
        </p:txBody>
      </p:sp>
      <p:sp>
        <p:nvSpPr>
          <p:cNvPr id="43" name="Прямоугольник 21"/>
          <p:cNvSpPr>
            <a:spLocks noChangeArrowheads="1"/>
          </p:cNvSpPr>
          <p:nvPr/>
        </p:nvSpPr>
        <p:spPr bwMode="auto">
          <a:xfrm>
            <a:off x="2120886" y="3721273"/>
            <a:ext cx="231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ru-RU" sz="1400" b="1" dirty="0">
                <a:latin typeface="+mn-lt"/>
              </a:rPr>
              <a:t>Resource Kit </a:t>
            </a:r>
          </a:p>
          <a:p>
            <a:pPr algn="ctr">
              <a:spcBef>
                <a:spcPct val="0"/>
              </a:spcBef>
              <a:buFontTx/>
              <a:buNone/>
            </a:pPr>
            <a:r>
              <a:rPr lang="ru-RU" altLang="ru-RU" sz="1400" b="1" dirty="0" smtClean="0">
                <a:latin typeface="+mn-lt"/>
              </a:rPr>
              <a:t>«</a:t>
            </a:r>
            <a:r>
              <a:rPr lang="en-US" altLang="ru-RU" sz="1400" b="1" dirty="0" err="1" smtClean="0">
                <a:latin typeface="+mn-lt"/>
              </a:rPr>
              <a:t>Videretrack</a:t>
            </a:r>
            <a:r>
              <a:rPr lang="ru-RU" altLang="ru-RU" sz="1400" b="1" dirty="0" smtClean="0">
                <a:latin typeface="+mn-lt"/>
              </a:rPr>
              <a:t>»</a:t>
            </a:r>
            <a:endParaRPr lang="ru-RU" altLang="ru-RU" sz="1400" b="1" dirty="0">
              <a:latin typeface="+mn-lt"/>
            </a:endParaRPr>
          </a:p>
        </p:txBody>
      </p:sp>
      <p:sp>
        <p:nvSpPr>
          <p:cNvPr id="44" name="Прямоугольник 21"/>
          <p:cNvSpPr>
            <a:spLocks noChangeArrowheads="1"/>
          </p:cNvSpPr>
          <p:nvPr/>
        </p:nvSpPr>
        <p:spPr bwMode="auto">
          <a:xfrm>
            <a:off x="5916575" y="2196396"/>
            <a:ext cx="231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ru-RU" sz="1400" b="1" dirty="0">
                <a:latin typeface="+mn-lt"/>
              </a:rPr>
              <a:t>Resource Kit </a:t>
            </a:r>
          </a:p>
          <a:p>
            <a:pPr algn="ctr">
              <a:spcBef>
                <a:spcPct val="0"/>
              </a:spcBef>
              <a:buFontTx/>
              <a:buNone/>
            </a:pPr>
            <a:r>
              <a:rPr lang="ru-RU" altLang="ru-RU" sz="1400" b="1" dirty="0" smtClean="0">
                <a:latin typeface="+mn-lt"/>
              </a:rPr>
              <a:t>«</a:t>
            </a:r>
            <a:r>
              <a:rPr lang="en-US" altLang="ru-RU" sz="1400" b="1" dirty="0" smtClean="0">
                <a:latin typeface="+mn-lt"/>
              </a:rPr>
              <a:t>Metal</a:t>
            </a:r>
            <a:r>
              <a:rPr lang="ru-RU" altLang="ru-RU" sz="1400" b="1" dirty="0" smtClean="0">
                <a:latin typeface="+mn-lt"/>
              </a:rPr>
              <a:t>»</a:t>
            </a:r>
            <a:endParaRPr lang="ru-RU" altLang="ru-RU" sz="1400" b="1" dirty="0">
              <a:latin typeface="+mn-lt"/>
            </a:endParaRPr>
          </a:p>
        </p:txBody>
      </p:sp>
      <p:sp>
        <p:nvSpPr>
          <p:cNvPr id="45" name="Прямоугольник 44"/>
          <p:cNvSpPr/>
          <p:nvPr/>
        </p:nvSpPr>
        <p:spPr>
          <a:xfrm>
            <a:off x="697739" y="1367336"/>
            <a:ext cx="2540778"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Minimal number of </a:t>
            </a:r>
            <a:r>
              <a:rPr lang="en-US" dirty="0" smtClean="0">
                <a:latin typeface="Calibri" panose="020F0502020204030204" pitchFamily="34" charset="0"/>
                <a:ea typeface="Calibri" panose="020F0502020204030204" pitchFamily="34" charset="0"/>
                <a:cs typeface="Times New Roman" panose="02020603050405020304" pitchFamily="18" charset="0"/>
              </a:rPr>
              <a:t>constructor details </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smtClean="0">
                <a:latin typeface="Calibri" panose="020F0502020204030204" pitchFamily="34" charset="0"/>
                <a:ea typeface="Calibri" panose="020F0502020204030204" pitchFamily="34" charset="0"/>
                <a:cs typeface="Times New Roman" panose="02020603050405020304" pitchFamily="18" charset="0"/>
              </a:rPr>
              <a:t>828</a:t>
            </a:r>
            <a:r>
              <a:rPr lang="ru-RU" dirty="0" smtClean="0">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46" name="Прямоугольник 45"/>
          <p:cNvSpPr/>
          <p:nvPr/>
        </p:nvSpPr>
        <p:spPr>
          <a:xfrm>
            <a:off x="8684188" y="4144535"/>
            <a:ext cx="3452847" cy="36933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Minimal number of sensors </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b="1" dirty="0">
                <a:latin typeface="Calibri" panose="020F0502020204030204" pitchFamily="34" charset="0"/>
                <a:ea typeface="Calibri" panose="020F0502020204030204" pitchFamily="34" charset="0"/>
                <a:cs typeface="Times New Roman" panose="02020603050405020304" pitchFamily="18" charset="0"/>
              </a:rPr>
              <a:t>11</a:t>
            </a:r>
            <a:r>
              <a:rPr lang="ru-RU" dirty="0">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7" name="Прямоугольник 6"/>
          <p:cNvSpPr/>
          <p:nvPr/>
        </p:nvSpPr>
        <p:spPr>
          <a:xfrm>
            <a:off x="8539096" y="5568538"/>
            <a:ext cx="3546940" cy="923330"/>
          </a:xfrm>
          <a:prstGeom prst="rect">
            <a:avLst/>
          </a:prstGeom>
        </p:spPr>
        <p:txBody>
          <a:bodyPr wrap="square">
            <a:spAutoFit/>
          </a:bodyPr>
          <a:lstStyle/>
          <a:p>
            <a:r>
              <a:rPr lang="ru-RU" dirty="0" err="1"/>
              <a:t>You</a:t>
            </a:r>
            <a:r>
              <a:rPr lang="ru-RU" dirty="0"/>
              <a:t> </a:t>
            </a:r>
            <a:r>
              <a:rPr lang="ru-RU" dirty="0" err="1"/>
              <a:t>can</a:t>
            </a:r>
            <a:r>
              <a:rPr lang="ru-RU" dirty="0"/>
              <a:t> </a:t>
            </a:r>
            <a:r>
              <a:rPr lang="ru-RU" dirty="0" err="1"/>
              <a:t>use</a:t>
            </a:r>
            <a:r>
              <a:rPr lang="ru-RU" dirty="0"/>
              <a:t> </a:t>
            </a:r>
            <a:r>
              <a:rPr lang="ru-RU" dirty="0" err="1"/>
              <a:t>electronic</a:t>
            </a:r>
            <a:r>
              <a:rPr lang="ru-RU" dirty="0"/>
              <a:t> </a:t>
            </a:r>
            <a:r>
              <a:rPr lang="ru-RU" dirty="0" err="1" smtClean="0"/>
              <a:t>components</a:t>
            </a:r>
            <a:r>
              <a:rPr lang="ru-RU" dirty="0" smtClean="0"/>
              <a:t> </a:t>
            </a:r>
            <a:r>
              <a:rPr lang="ru-RU" dirty="0" err="1"/>
              <a:t>of</a:t>
            </a:r>
            <a:r>
              <a:rPr lang="ru-RU" dirty="0"/>
              <a:t> </a:t>
            </a:r>
            <a:r>
              <a:rPr lang="ru-RU" dirty="0" err="1"/>
              <a:t>other</a:t>
            </a:r>
            <a:r>
              <a:rPr lang="ru-RU" dirty="0"/>
              <a:t> </a:t>
            </a:r>
            <a:r>
              <a:rPr lang="ru-RU" dirty="0" err="1"/>
              <a:t>manufacturers</a:t>
            </a:r>
            <a:r>
              <a:rPr lang="ru-RU" dirty="0"/>
              <a:t> </a:t>
            </a:r>
            <a:r>
              <a:rPr lang="ru-RU" dirty="0" err="1"/>
              <a:t>based</a:t>
            </a:r>
            <a:r>
              <a:rPr lang="ru-RU" dirty="0"/>
              <a:t> </a:t>
            </a:r>
            <a:r>
              <a:rPr lang="ru-RU" dirty="0" err="1"/>
              <a:t>on</a:t>
            </a:r>
            <a:r>
              <a:rPr lang="ru-RU" dirty="0"/>
              <a:t> </a:t>
            </a:r>
            <a:r>
              <a:rPr lang="ru-RU" dirty="0" err="1"/>
              <a:t>the</a:t>
            </a:r>
            <a:r>
              <a:rPr lang="ru-RU" dirty="0"/>
              <a:t> </a:t>
            </a:r>
            <a:r>
              <a:rPr lang="ru-RU" dirty="0" err="1"/>
              <a:t>Arduino</a:t>
            </a:r>
            <a:r>
              <a:rPr lang="ru-RU" dirty="0"/>
              <a:t> </a:t>
            </a:r>
            <a:r>
              <a:rPr lang="ru-RU" dirty="0" err="1"/>
              <a:t>platform</a:t>
            </a:r>
            <a:r>
              <a:rPr lang="ru-RU" dirty="0"/>
              <a:t>.</a:t>
            </a:r>
          </a:p>
        </p:txBody>
      </p:sp>
      <p:pic>
        <p:nvPicPr>
          <p:cNvPr id="10" name="Рисунок 9"/>
          <p:cNvPicPr>
            <a:picLocks noChangeAspect="1"/>
          </p:cNvPicPr>
          <p:nvPr/>
        </p:nvPicPr>
        <p:blipFill>
          <a:blip r:embed="rId10"/>
          <a:stretch>
            <a:fillRect/>
          </a:stretch>
        </p:blipFill>
        <p:spPr>
          <a:xfrm>
            <a:off x="169182" y="5710360"/>
            <a:ext cx="619125" cy="781050"/>
          </a:xfrm>
          <a:prstGeom prst="rect">
            <a:avLst/>
          </a:prstGeom>
        </p:spPr>
      </p:pic>
      <p:pic>
        <p:nvPicPr>
          <p:cNvPr id="48" name="Picture 6" descr="Картинки по запросу tick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225" y="1474501"/>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Картинки по запросу tick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75241" y="4113201"/>
            <a:ext cx="432000" cy="4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3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247" y="1153825"/>
            <a:ext cx="5143799" cy="5143799"/>
          </a:xfrm>
          <a:prstGeom prst="rect">
            <a:avLst/>
          </a:prstGeom>
        </p:spPr>
      </p:pic>
      <p:sp>
        <p:nvSpPr>
          <p:cNvPr id="19" name="Прямоугольник с двумя скругленными соседними углами 18"/>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918873" y="5511148"/>
            <a:ext cx="2179892" cy="400110"/>
          </a:xfrm>
          <a:prstGeom prst="rect">
            <a:avLst/>
          </a:prstGeom>
        </p:spPr>
        <p:txBody>
          <a:bodyPr wrap="none">
            <a:spAutoFit/>
          </a:bodyPr>
          <a:lstStyle/>
          <a:p>
            <a:pPr>
              <a:defRPr/>
            </a:pPr>
            <a:r>
              <a:rPr lang="en-US" sz="2000" b="1" dirty="0" err="1"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Robotrack</a:t>
            </a:r>
            <a:r>
              <a:rPr lang="en-US" sz="20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Base Kit</a:t>
            </a:r>
            <a:endParaRPr lang="ru-RU" sz="2000" b="1"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21"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2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4" name="Рисунок 23"/>
          <p:cNvPicPr>
            <a:picLocks noChangeAspect="1"/>
          </p:cNvPicPr>
          <p:nvPr/>
        </p:nvPicPr>
        <p:blipFill>
          <a:blip r:embed="rId3"/>
          <a:stretch>
            <a:fillRect/>
          </a:stretch>
        </p:blipFill>
        <p:spPr>
          <a:xfrm>
            <a:off x="5492679" y="1646775"/>
            <a:ext cx="762883" cy="792000"/>
          </a:xfrm>
          <a:prstGeom prst="rect">
            <a:avLst/>
          </a:prstGeom>
        </p:spPr>
      </p:pic>
      <p:sp>
        <p:nvSpPr>
          <p:cNvPr id="2" name="Прямоугольник 1"/>
          <p:cNvSpPr/>
          <p:nvPr/>
        </p:nvSpPr>
        <p:spPr>
          <a:xfrm>
            <a:off x="6415103" y="1418784"/>
            <a:ext cx="5472097" cy="1631216"/>
          </a:xfrm>
          <a:prstGeom prst="rect">
            <a:avLst/>
          </a:prstGeom>
        </p:spPr>
        <p:txBody>
          <a:bodyPr wrap="square">
            <a:spAutoFit/>
          </a:bodyPr>
          <a:lstStyle/>
          <a:p>
            <a:pPr algn="just"/>
            <a:r>
              <a:rPr lang="en-US" sz="2000" dirty="0" smtClean="0"/>
              <a:t>Allows to study the basic principles of robotics and the theoretical foundations of mechanics, physics, computer science, studying the principles of the operation of sensors and execution unit, and the operation of the controller. </a:t>
            </a:r>
            <a:endParaRPr lang="ru-RU" sz="2000" dirty="0"/>
          </a:p>
        </p:txBody>
      </p:sp>
      <p:pic>
        <p:nvPicPr>
          <p:cNvPr id="26" name="Рисунок 25"/>
          <p:cNvPicPr>
            <a:picLocks noChangeAspect="1"/>
          </p:cNvPicPr>
          <p:nvPr/>
        </p:nvPicPr>
        <p:blipFill rotWithShape="1">
          <a:blip r:embed="rId4"/>
          <a:srcRect l="22252" t="48900" r="68642" b="35079"/>
          <a:stretch/>
        </p:blipFill>
        <p:spPr>
          <a:xfrm>
            <a:off x="5460892" y="3257894"/>
            <a:ext cx="800701" cy="792000"/>
          </a:xfrm>
          <a:prstGeom prst="rect">
            <a:avLst/>
          </a:prstGeom>
        </p:spPr>
      </p:pic>
      <p:sp>
        <p:nvSpPr>
          <p:cNvPr id="13" name="TextBox 13"/>
          <p:cNvSpPr txBox="1">
            <a:spLocks noChangeArrowheads="1"/>
          </p:cNvSpPr>
          <p:nvPr/>
        </p:nvSpPr>
        <p:spPr bwMode="auto">
          <a:xfrm>
            <a:off x="1466422" y="68792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FOR BASIC GENERAL EDUCATION </a:t>
            </a:r>
            <a:r>
              <a:rPr lang="en-US" altLang="ru-RU" b="1" dirty="0">
                <a:effectLst>
                  <a:outerShdw blurRad="38100" dist="38100" dir="2700000" algn="tl">
                    <a:srgbClr val="000000">
                      <a:alpha val="43137"/>
                    </a:srgbClr>
                  </a:outerShdw>
                </a:effectLst>
                <a:latin typeface="Calibri" panose="020F0502020204030204" pitchFamily="34" charset="0"/>
              </a:rPr>
              <a:t>AND  </a:t>
            </a:r>
            <a:r>
              <a:rPr lang="en-US" altLang="ru-RU" b="1" dirty="0" smtClean="0">
                <a:effectLst>
                  <a:outerShdw blurRad="38100" dist="38100" dir="2700000" algn="tl">
                    <a:srgbClr val="000000">
                      <a:alpha val="43137"/>
                    </a:srgbClr>
                  </a:outerShdw>
                </a:effectLst>
                <a:latin typeface="Calibri" panose="020F0502020204030204" pitchFamily="34" charset="0"/>
              </a:rPr>
              <a:t>ADDITIONAL EDUCATION</a:t>
            </a:r>
          </a:p>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a:t>
            </a:r>
            <a:r>
              <a:rPr lang="ru-RU" altLang="ru-RU" b="1" dirty="0" smtClean="0">
                <a:effectLst>
                  <a:outerShdw blurRad="38100" dist="38100" dir="2700000" algn="tl">
                    <a:srgbClr val="000000">
                      <a:alpha val="43137"/>
                    </a:srgbClr>
                  </a:outerShdw>
                </a:effectLst>
                <a:latin typeface="Calibri" panose="020F0502020204030204" pitchFamily="34" charset="0"/>
              </a:rPr>
              <a:t>12+</a:t>
            </a:r>
            <a:r>
              <a:rPr lang="en-US" altLang="ru-RU" b="1" dirty="0" smtClean="0">
                <a:effectLst>
                  <a:outerShdw blurRad="38100" dist="38100" dir="2700000" algn="tl">
                    <a:srgbClr val="000000">
                      <a:alpha val="43137"/>
                    </a:srgbClr>
                  </a:outerShdw>
                </a:effectLst>
                <a:latin typeface="Calibri" panose="020F0502020204030204" pitchFamily="34" charset="0"/>
              </a:rPr>
              <a:t> years old) </a:t>
            </a:r>
          </a:p>
        </p:txBody>
      </p:sp>
      <p:pic>
        <p:nvPicPr>
          <p:cNvPr id="15" name="Рисунок 14"/>
          <p:cNvPicPr>
            <a:picLocks noChangeAspect="1"/>
          </p:cNvPicPr>
          <p:nvPr/>
        </p:nvPicPr>
        <p:blipFill rotWithShape="1">
          <a:blip r:embed="rId4"/>
          <a:srcRect l="22252" t="48900" r="68642" b="35079"/>
          <a:stretch/>
        </p:blipFill>
        <p:spPr>
          <a:xfrm>
            <a:off x="5454861" y="5515258"/>
            <a:ext cx="800701" cy="792000"/>
          </a:xfrm>
          <a:prstGeom prst="rect">
            <a:avLst/>
          </a:prstGeom>
        </p:spPr>
      </p:pic>
      <p:sp>
        <p:nvSpPr>
          <p:cNvPr id="3" name="Прямоугольник 2"/>
          <p:cNvSpPr/>
          <p:nvPr/>
        </p:nvSpPr>
        <p:spPr>
          <a:xfrm>
            <a:off x="6472681" y="5632491"/>
            <a:ext cx="5414519" cy="1015663"/>
          </a:xfrm>
          <a:prstGeom prst="rect">
            <a:avLst/>
          </a:prstGeom>
        </p:spPr>
        <p:txBody>
          <a:bodyPr wrap="square">
            <a:spAutoFit/>
          </a:bodyPr>
          <a:lstStyle/>
          <a:p>
            <a:pPr algn="just"/>
            <a:r>
              <a:rPr lang="en-US" sz="2000" dirty="0"/>
              <a:t>Elements of the </a:t>
            </a:r>
            <a:r>
              <a:rPr lang="en-US" sz="2000" dirty="0" smtClean="0"/>
              <a:t>construction toy set </a:t>
            </a:r>
            <a:r>
              <a:rPr lang="en-US" sz="2000" dirty="0"/>
              <a:t>are made of a durable material, it can be used in any robotic design.</a:t>
            </a:r>
          </a:p>
        </p:txBody>
      </p:sp>
      <p:sp>
        <p:nvSpPr>
          <p:cNvPr id="5" name="Прямоугольник 4"/>
          <p:cNvSpPr/>
          <p:nvPr/>
        </p:nvSpPr>
        <p:spPr>
          <a:xfrm>
            <a:off x="6472681" y="3283652"/>
            <a:ext cx="5607702" cy="707886"/>
          </a:xfrm>
          <a:prstGeom prst="rect">
            <a:avLst/>
          </a:prstGeom>
        </p:spPr>
        <p:txBody>
          <a:bodyPr wrap="square">
            <a:spAutoFit/>
          </a:bodyPr>
          <a:lstStyle/>
          <a:p>
            <a:pPr algn="just"/>
            <a:r>
              <a:rPr lang="en-US" sz="2000" dirty="0"/>
              <a:t>Not less than </a:t>
            </a:r>
            <a:r>
              <a:rPr lang="en-US" sz="2000" dirty="0" smtClean="0">
                <a:solidFill>
                  <a:srgbClr val="FF6600"/>
                </a:solidFill>
              </a:rPr>
              <a:t>60</a:t>
            </a:r>
            <a:r>
              <a:rPr lang="en-US" sz="2000" b="1" dirty="0" smtClean="0">
                <a:solidFill>
                  <a:srgbClr val="FF6600"/>
                </a:solidFill>
              </a:rPr>
              <a:t> </a:t>
            </a:r>
            <a:r>
              <a:rPr lang="en-US" sz="2000" dirty="0">
                <a:solidFill>
                  <a:srgbClr val="FF6600"/>
                </a:solidFill>
              </a:rPr>
              <a:t>d</a:t>
            </a:r>
            <a:r>
              <a:rPr lang="ru-RU" sz="2000" dirty="0" err="1">
                <a:solidFill>
                  <a:srgbClr val="FF6600"/>
                </a:solidFill>
              </a:rPr>
              <a:t>etailed</a:t>
            </a:r>
            <a:r>
              <a:rPr lang="ru-RU" sz="2000" dirty="0">
                <a:solidFill>
                  <a:srgbClr val="FF6600"/>
                </a:solidFill>
              </a:rPr>
              <a:t> </a:t>
            </a:r>
            <a:r>
              <a:rPr lang="en-US" sz="2000" dirty="0">
                <a:solidFill>
                  <a:srgbClr val="FF6600"/>
                </a:solidFill>
              </a:rPr>
              <a:t>instructions </a:t>
            </a:r>
            <a:r>
              <a:rPr lang="en-US" sz="2000" dirty="0"/>
              <a:t>for assembling</a:t>
            </a:r>
            <a:r>
              <a:rPr lang="ru-RU" sz="2000" dirty="0"/>
              <a:t> </a:t>
            </a:r>
            <a:r>
              <a:rPr lang="en-US" sz="2000" dirty="0"/>
              <a:t>the </a:t>
            </a:r>
            <a:r>
              <a:rPr lang="ru-RU" sz="2000" dirty="0" err="1"/>
              <a:t>model</a:t>
            </a:r>
            <a:r>
              <a:rPr lang="en-US" sz="2000" dirty="0"/>
              <a:t>s</a:t>
            </a:r>
            <a:r>
              <a:rPr lang="ru-RU" sz="2000" dirty="0"/>
              <a:t>.</a:t>
            </a:r>
            <a:endParaRPr lang="en-US" sz="2000" dirty="0"/>
          </a:p>
        </p:txBody>
      </p:sp>
      <p:pic>
        <p:nvPicPr>
          <p:cNvPr id="18" name="Рисунок 17"/>
          <p:cNvPicPr>
            <a:picLocks noChangeAspect="1"/>
          </p:cNvPicPr>
          <p:nvPr/>
        </p:nvPicPr>
        <p:blipFill rotWithShape="1">
          <a:blip r:embed="rId5"/>
          <a:srcRect l="22647" t="61399" r="67257" b="23460"/>
          <a:stretch/>
        </p:blipFill>
        <p:spPr>
          <a:xfrm>
            <a:off x="5495183" y="4140543"/>
            <a:ext cx="864000" cy="728470"/>
          </a:xfrm>
          <a:prstGeom prst="rect">
            <a:avLst/>
          </a:prstGeom>
        </p:spPr>
      </p:pic>
      <p:sp>
        <p:nvSpPr>
          <p:cNvPr id="22" name="Прямоугольник 21"/>
          <p:cNvSpPr/>
          <p:nvPr/>
        </p:nvSpPr>
        <p:spPr>
          <a:xfrm>
            <a:off x="6472681" y="4134485"/>
            <a:ext cx="5414519" cy="1323439"/>
          </a:xfrm>
          <a:prstGeom prst="rect">
            <a:avLst/>
          </a:prstGeom>
        </p:spPr>
        <p:txBody>
          <a:bodyPr wrap="square">
            <a:spAutoFit/>
          </a:bodyPr>
          <a:lstStyle/>
          <a:p>
            <a:pPr lvl="0" algn="just"/>
            <a:r>
              <a:rPr lang="en-US" sz="2000" dirty="0" smtClean="0"/>
              <a:t>Sensors included in </a:t>
            </a:r>
            <a:r>
              <a:rPr lang="en-US" sz="2000" dirty="0" err="1" smtClean="0"/>
              <a:t>Robotrack</a:t>
            </a:r>
            <a:r>
              <a:rPr lang="en-US" sz="2000" dirty="0" smtClean="0"/>
              <a:t> Base Kit: 3 IR sensors, CDs sensor</a:t>
            </a:r>
            <a:r>
              <a:rPr lang="en-US" sz="2000" dirty="0"/>
              <a:t>, </a:t>
            </a:r>
            <a:r>
              <a:rPr lang="en-US" sz="2000" dirty="0" smtClean="0"/>
              <a:t>remote </a:t>
            </a:r>
            <a:r>
              <a:rPr lang="en-US" sz="2000" dirty="0"/>
              <a:t>control </a:t>
            </a:r>
            <a:r>
              <a:rPr lang="en-US" sz="2000" dirty="0" smtClean="0"/>
              <a:t>sensor, 2 touch sensors, </a:t>
            </a:r>
            <a:r>
              <a:rPr lang="en-US" sz="2000" dirty="0" err="1" smtClean="0"/>
              <a:t>colour&amp;light</a:t>
            </a:r>
            <a:r>
              <a:rPr lang="en-US" sz="2000" dirty="0" smtClean="0"/>
              <a:t> sensor, </a:t>
            </a:r>
            <a:r>
              <a:rPr lang="en-GB" sz="2000" dirty="0"/>
              <a:t>touch sensors, </a:t>
            </a:r>
            <a:r>
              <a:rPr lang="en-GB" sz="2000" dirty="0" smtClean="0"/>
              <a:t>2 </a:t>
            </a:r>
            <a:r>
              <a:rPr lang="en-GB" sz="2000" dirty="0"/>
              <a:t>external </a:t>
            </a:r>
            <a:r>
              <a:rPr lang="en-GB" sz="2000" dirty="0" smtClean="0"/>
              <a:t>encoders, ultrasonic </a:t>
            </a:r>
            <a:r>
              <a:rPr lang="en-GB" sz="2000" dirty="0"/>
              <a:t>distance </a:t>
            </a:r>
            <a:r>
              <a:rPr lang="en-GB" sz="2000" dirty="0" smtClean="0"/>
              <a:t>sensor.</a:t>
            </a:r>
            <a:endParaRPr lang="en-US" sz="2000" dirty="0"/>
          </a:p>
        </p:txBody>
      </p:sp>
    </p:spTree>
    <p:extLst>
      <p:ext uri="{BB962C8B-B14F-4D97-AF65-F5344CB8AC3E}">
        <p14:creationId xmlns:p14="http://schemas.microsoft.com/office/powerpoint/2010/main" val="4039311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Заголовок 1"/>
          <p:cNvSpPr txBox="1">
            <a:spLocks/>
          </p:cNvSpPr>
          <p:nvPr/>
        </p:nvSpPr>
        <p:spPr>
          <a:xfrm>
            <a:off x="0" y="142983"/>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TRACKDUINO &amp; SOFTWARE</a:t>
            </a:r>
            <a:endParaRPr lang="ru-RU" sz="20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82" y="691225"/>
            <a:ext cx="4065431" cy="304907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9320" y="4281852"/>
            <a:ext cx="4350860" cy="2447359"/>
          </a:xfrm>
          <a:prstGeom prst="rect">
            <a:avLst/>
          </a:prstGeom>
        </p:spPr>
      </p:pic>
      <p:sp>
        <p:nvSpPr>
          <p:cNvPr id="5" name="Прямоугольник 4"/>
          <p:cNvSpPr/>
          <p:nvPr/>
        </p:nvSpPr>
        <p:spPr>
          <a:xfrm>
            <a:off x="284926" y="5041224"/>
            <a:ext cx="7207876" cy="1200329"/>
          </a:xfrm>
          <a:prstGeom prst="rect">
            <a:avLst/>
          </a:prstGeom>
        </p:spPr>
        <p:txBody>
          <a:bodyPr wrap="square">
            <a:spAutoFit/>
          </a:bodyPr>
          <a:lstStyle/>
          <a:p>
            <a:pPr algn="just"/>
            <a:r>
              <a:rPr lang="ru-RU" dirty="0"/>
              <a:t>"</a:t>
            </a:r>
            <a:r>
              <a:rPr lang="ru-RU" dirty="0" err="1"/>
              <a:t>Robotrack</a:t>
            </a:r>
            <a:r>
              <a:rPr lang="ru-RU" dirty="0"/>
              <a:t> PDU" </a:t>
            </a:r>
            <a:r>
              <a:rPr lang="ru-RU" dirty="0" err="1"/>
              <a:t>is</a:t>
            </a:r>
            <a:r>
              <a:rPr lang="ru-RU" dirty="0"/>
              <a:t> </a:t>
            </a:r>
            <a:r>
              <a:rPr lang="ru-RU" dirty="0" err="1"/>
              <a:t>an</a:t>
            </a:r>
            <a:r>
              <a:rPr lang="ru-RU" dirty="0"/>
              <a:t> </a:t>
            </a:r>
            <a:r>
              <a:rPr lang="ru-RU" dirty="0" err="1"/>
              <a:t>application</a:t>
            </a:r>
            <a:r>
              <a:rPr lang="ru-RU" dirty="0"/>
              <a:t> </a:t>
            </a:r>
            <a:r>
              <a:rPr lang="ru-RU" dirty="0" err="1"/>
              <a:t>for</a:t>
            </a:r>
            <a:r>
              <a:rPr lang="ru-RU" dirty="0"/>
              <a:t> </a:t>
            </a:r>
            <a:r>
              <a:rPr lang="ru-RU" dirty="0" err="1"/>
              <a:t>smartphones</a:t>
            </a:r>
            <a:r>
              <a:rPr lang="ru-RU" dirty="0"/>
              <a:t> </a:t>
            </a:r>
            <a:r>
              <a:rPr lang="ru-RU" dirty="0" err="1"/>
              <a:t>and</a:t>
            </a:r>
            <a:r>
              <a:rPr lang="ru-RU" dirty="0"/>
              <a:t> </a:t>
            </a:r>
            <a:r>
              <a:rPr lang="ru-RU" dirty="0" err="1"/>
              <a:t>tablets</a:t>
            </a:r>
            <a:r>
              <a:rPr lang="ru-RU" dirty="0"/>
              <a:t> </a:t>
            </a:r>
            <a:r>
              <a:rPr lang="ru-RU" dirty="0" err="1"/>
              <a:t>running</a:t>
            </a:r>
            <a:r>
              <a:rPr lang="ru-RU" dirty="0"/>
              <a:t> </a:t>
            </a:r>
            <a:r>
              <a:rPr lang="ru-RU" dirty="0" err="1"/>
              <a:t>on</a:t>
            </a:r>
            <a:r>
              <a:rPr lang="ru-RU" dirty="0"/>
              <a:t> </a:t>
            </a:r>
            <a:r>
              <a:rPr lang="ru-RU" dirty="0" err="1"/>
              <a:t>Android</a:t>
            </a:r>
            <a:r>
              <a:rPr lang="ru-RU" dirty="0"/>
              <a:t> 4.0 </a:t>
            </a:r>
            <a:r>
              <a:rPr lang="ru-RU" dirty="0" err="1"/>
              <a:t>or</a:t>
            </a:r>
            <a:r>
              <a:rPr lang="ru-RU" dirty="0"/>
              <a:t> </a:t>
            </a:r>
            <a:r>
              <a:rPr lang="ru-RU" dirty="0" err="1" smtClean="0"/>
              <a:t>higher</a:t>
            </a:r>
            <a:r>
              <a:rPr lang="en-US" dirty="0" smtClean="0"/>
              <a:t>. It helps </a:t>
            </a:r>
            <a:r>
              <a:rPr lang="en-US" dirty="0"/>
              <a:t>to control the </a:t>
            </a:r>
            <a:r>
              <a:rPr lang="en-US" dirty="0" smtClean="0"/>
              <a:t>robot </a:t>
            </a:r>
            <a:r>
              <a:rPr lang="en-US" dirty="0"/>
              <a:t>based on </a:t>
            </a:r>
            <a:r>
              <a:rPr lang="en-US" dirty="0" err="1"/>
              <a:t>Trackduino</a:t>
            </a:r>
            <a:r>
              <a:rPr lang="en-US" dirty="0"/>
              <a:t> controller</a:t>
            </a:r>
            <a:r>
              <a:rPr lang="en-US" dirty="0" smtClean="0"/>
              <a:t> remotely </a:t>
            </a:r>
            <a:r>
              <a:rPr lang="ru-RU" dirty="0" err="1" smtClean="0"/>
              <a:t>via</a:t>
            </a:r>
            <a:r>
              <a:rPr lang="ru-RU" dirty="0" smtClean="0"/>
              <a:t> </a:t>
            </a:r>
            <a:r>
              <a:rPr lang="ru-RU" dirty="0" err="1" smtClean="0"/>
              <a:t>Bluetooth</a:t>
            </a:r>
            <a:r>
              <a:rPr lang="ru-RU" dirty="0" smtClean="0"/>
              <a:t>, </a:t>
            </a:r>
            <a:r>
              <a:rPr lang="ru-RU" dirty="0" err="1"/>
              <a:t>in</a:t>
            </a:r>
            <a:r>
              <a:rPr lang="ru-RU" dirty="0"/>
              <a:t> </a:t>
            </a:r>
            <a:r>
              <a:rPr lang="ru-RU" dirty="0" err="1"/>
              <a:t>which</a:t>
            </a:r>
            <a:r>
              <a:rPr lang="ru-RU" dirty="0"/>
              <a:t> </a:t>
            </a:r>
            <a:r>
              <a:rPr lang="ru-RU" dirty="0" err="1"/>
              <a:t>the</a:t>
            </a:r>
            <a:r>
              <a:rPr lang="ru-RU" dirty="0"/>
              <a:t> </a:t>
            </a:r>
            <a:r>
              <a:rPr lang="ru-RU" dirty="0" err="1"/>
              <a:t>smartphone</a:t>
            </a:r>
            <a:r>
              <a:rPr lang="ru-RU" dirty="0"/>
              <a:t> / </a:t>
            </a:r>
            <a:r>
              <a:rPr lang="ru-RU" dirty="0" err="1"/>
              <a:t>tablet</a:t>
            </a:r>
            <a:r>
              <a:rPr lang="ru-RU" dirty="0"/>
              <a:t> </a:t>
            </a:r>
            <a:r>
              <a:rPr lang="ru-RU" dirty="0" err="1"/>
              <a:t>is</a:t>
            </a:r>
            <a:r>
              <a:rPr lang="ru-RU" dirty="0"/>
              <a:t> </a:t>
            </a:r>
            <a:r>
              <a:rPr lang="ru-RU" dirty="0" err="1"/>
              <a:t>used</a:t>
            </a:r>
            <a:r>
              <a:rPr lang="ru-RU" dirty="0"/>
              <a:t> </a:t>
            </a:r>
            <a:r>
              <a:rPr lang="ru-RU" dirty="0" err="1"/>
              <a:t>as</a:t>
            </a:r>
            <a:r>
              <a:rPr lang="ru-RU" dirty="0"/>
              <a:t> a </a:t>
            </a:r>
            <a:r>
              <a:rPr lang="ru-RU" dirty="0" err="1"/>
              <a:t>console</a:t>
            </a:r>
            <a:r>
              <a:rPr lang="ru-RU" dirty="0"/>
              <a:t>.</a:t>
            </a:r>
          </a:p>
        </p:txBody>
      </p:sp>
      <p:sp>
        <p:nvSpPr>
          <p:cNvPr id="8" name="Прямоугольник 7"/>
          <p:cNvSpPr/>
          <p:nvPr/>
        </p:nvSpPr>
        <p:spPr>
          <a:xfrm>
            <a:off x="4198513" y="737772"/>
            <a:ext cx="7761667" cy="3693319"/>
          </a:xfrm>
          <a:prstGeom prst="rect">
            <a:avLst/>
          </a:prstGeom>
        </p:spPr>
        <p:txBody>
          <a:bodyPr wrap="square">
            <a:spAutoFit/>
          </a:bodyPr>
          <a:lstStyle/>
          <a:p>
            <a:pPr algn="just"/>
            <a:r>
              <a:rPr lang="ru-RU" dirty="0" err="1" smtClean="0"/>
              <a:t>Tr</a:t>
            </a:r>
            <a:r>
              <a:rPr lang="en-US" dirty="0" err="1" smtClean="0"/>
              <a:t>ack</a:t>
            </a:r>
            <a:r>
              <a:rPr lang="ru-RU" dirty="0" err="1" smtClean="0"/>
              <a:t>duino</a:t>
            </a:r>
            <a:r>
              <a:rPr lang="ru-RU" dirty="0" smtClean="0"/>
              <a:t> – a </a:t>
            </a:r>
            <a:r>
              <a:rPr lang="ru-RU" dirty="0" err="1"/>
              <a:t>multi-functional</a:t>
            </a:r>
            <a:r>
              <a:rPr lang="ru-RU" dirty="0"/>
              <a:t> </a:t>
            </a:r>
            <a:r>
              <a:rPr lang="ru-RU" dirty="0" err="1"/>
              <a:t>controller</a:t>
            </a:r>
            <a:r>
              <a:rPr lang="ru-RU" dirty="0"/>
              <a:t>, </a:t>
            </a:r>
            <a:r>
              <a:rPr lang="ru-RU" dirty="0" err="1"/>
              <a:t>whose</a:t>
            </a:r>
            <a:r>
              <a:rPr lang="ru-RU" dirty="0"/>
              <a:t> </a:t>
            </a:r>
            <a:r>
              <a:rPr lang="ru-RU" dirty="0" err="1"/>
              <a:t>heart</a:t>
            </a:r>
            <a:r>
              <a:rPr lang="ru-RU" dirty="0"/>
              <a:t> </a:t>
            </a:r>
            <a:r>
              <a:rPr lang="ru-RU" dirty="0" err="1"/>
              <a:t>is</a:t>
            </a:r>
            <a:r>
              <a:rPr lang="ru-RU" dirty="0"/>
              <a:t> </a:t>
            </a:r>
            <a:r>
              <a:rPr lang="ru-RU" dirty="0" err="1"/>
              <a:t>the</a:t>
            </a:r>
            <a:r>
              <a:rPr lang="ru-RU" dirty="0"/>
              <a:t> </a:t>
            </a:r>
            <a:r>
              <a:rPr lang="ru-RU" dirty="0" err="1"/>
              <a:t>microcontroller</a:t>
            </a:r>
            <a:r>
              <a:rPr lang="ru-RU" dirty="0"/>
              <a:t> Atmega2560. </a:t>
            </a:r>
            <a:r>
              <a:rPr lang="ru-RU" dirty="0" err="1"/>
              <a:t>The</a:t>
            </a:r>
            <a:r>
              <a:rPr lang="ru-RU" dirty="0"/>
              <a:t> </a:t>
            </a:r>
            <a:r>
              <a:rPr lang="ru-RU" dirty="0" err="1"/>
              <a:t>controller</a:t>
            </a:r>
            <a:r>
              <a:rPr lang="ru-RU" dirty="0"/>
              <a:t> </a:t>
            </a:r>
            <a:r>
              <a:rPr lang="ru-RU" dirty="0" err="1"/>
              <a:t>has</a:t>
            </a:r>
            <a:r>
              <a:rPr lang="ru-RU" dirty="0"/>
              <a:t> </a:t>
            </a:r>
            <a:r>
              <a:rPr lang="ru-RU" dirty="0" err="1"/>
              <a:t>everything</a:t>
            </a:r>
            <a:r>
              <a:rPr lang="ru-RU" dirty="0"/>
              <a:t> </a:t>
            </a:r>
            <a:r>
              <a:rPr lang="ru-RU" dirty="0" err="1"/>
              <a:t>necessary</a:t>
            </a:r>
            <a:r>
              <a:rPr lang="ru-RU" dirty="0"/>
              <a:t> </a:t>
            </a:r>
            <a:r>
              <a:rPr lang="ru-RU" dirty="0" err="1"/>
              <a:t>to</a:t>
            </a:r>
            <a:r>
              <a:rPr lang="ru-RU" dirty="0"/>
              <a:t> </a:t>
            </a:r>
            <a:r>
              <a:rPr lang="ru-RU" dirty="0" err="1"/>
              <a:t>implement</a:t>
            </a:r>
            <a:r>
              <a:rPr lang="ru-RU" dirty="0"/>
              <a:t> </a:t>
            </a:r>
            <a:r>
              <a:rPr lang="ru-RU" dirty="0" err="1"/>
              <a:t>various</a:t>
            </a:r>
            <a:r>
              <a:rPr lang="ru-RU" dirty="0"/>
              <a:t> </a:t>
            </a:r>
            <a:r>
              <a:rPr lang="ru-RU" dirty="0" err="1"/>
              <a:t>robotic</a:t>
            </a:r>
            <a:r>
              <a:rPr lang="ru-RU" dirty="0"/>
              <a:t> </a:t>
            </a:r>
            <a:r>
              <a:rPr lang="ru-RU" dirty="0" err="1"/>
              <a:t>projects</a:t>
            </a:r>
            <a:r>
              <a:rPr lang="ru-RU" dirty="0"/>
              <a:t>:</a:t>
            </a:r>
          </a:p>
          <a:p>
            <a:pPr>
              <a:buClr>
                <a:srgbClr val="FF6600"/>
              </a:buClr>
            </a:pPr>
            <a:endParaRPr lang="ru-RU" sz="1400" dirty="0"/>
          </a:p>
          <a:p>
            <a:pPr marL="285750" indent="-285750">
              <a:buClr>
                <a:srgbClr val="FF6600"/>
              </a:buClr>
              <a:buFont typeface="Arial" panose="020B0604020202020204" pitchFamily="34" charset="0"/>
              <a:buChar char="•"/>
            </a:pPr>
            <a:r>
              <a:rPr lang="en-US" dirty="0" smtClean="0"/>
              <a:t>D</a:t>
            </a:r>
            <a:r>
              <a:rPr lang="ru-RU" dirty="0" err="1" smtClean="0"/>
              <a:t>rivers</a:t>
            </a:r>
            <a:r>
              <a:rPr lang="ru-RU" dirty="0" smtClean="0"/>
              <a:t> </a:t>
            </a:r>
            <a:r>
              <a:rPr lang="ru-RU" dirty="0" err="1"/>
              <a:t>for</a:t>
            </a:r>
            <a:r>
              <a:rPr lang="ru-RU" dirty="0"/>
              <a:t> 4 </a:t>
            </a:r>
            <a:r>
              <a:rPr lang="ru-RU" dirty="0" err="1"/>
              <a:t>engines</a:t>
            </a:r>
            <a:r>
              <a:rPr lang="ru-RU" dirty="0"/>
              <a:t>.</a:t>
            </a:r>
          </a:p>
          <a:p>
            <a:pPr marL="285750" indent="-285750">
              <a:buClr>
                <a:srgbClr val="FF6600"/>
              </a:buClr>
              <a:buFont typeface="Arial" panose="020B0604020202020204" pitchFamily="34" charset="0"/>
              <a:buChar char="•"/>
            </a:pPr>
            <a:r>
              <a:rPr lang="en-US" dirty="0" err="1" smtClean="0"/>
              <a:t>W</a:t>
            </a:r>
            <a:r>
              <a:rPr lang="ru-RU" dirty="0" err="1" smtClean="0"/>
              <a:t>ell</a:t>
            </a:r>
            <a:r>
              <a:rPr lang="ru-RU" dirty="0" smtClean="0"/>
              <a:t> </a:t>
            </a:r>
            <a:r>
              <a:rPr lang="ru-RU" dirty="0" err="1"/>
              <a:t>thought-out</a:t>
            </a:r>
            <a:r>
              <a:rPr lang="ru-RU" dirty="0"/>
              <a:t> </a:t>
            </a:r>
            <a:r>
              <a:rPr lang="ru-RU" dirty="0" err="1"/>
              <a:t>power</a:t>
            </a:r>
            <a:r>
              <a:rPr lang="ru-RU" dirty="0"/>
              <a:t> </a:t>
            </a:r>
            <a:r>
              <a:rPr lang="ru-RU" dirty="0" err="1"/>
              <a:t>system</a:t>
            </a:r>
            <a:r>
              <a:rPr lang="ru-RU" dirty="0"/>
              <a:t>.</a:t>
            </a:r>
          </a:p>
          <a:p>
            <a:pPr marL="285750" indent="-285750">
              <a:buClr>
                <a:srgbClr val="FF6600"/>
              </a:buClr>
              <a:buFont typeface="Arial" panose="020B0604020202020204" pitchFamily="34" charset="0"/>
              <a:buChar char="•"/>
            </a:pPr>
            <a:r>
              <a:rPr lang="en-US" dirty="0" smtClean="0"/>
              <a:t>P</a:t>
            </a:r>
            <a:r>
              <a:rPr lang="ru-RU" dirty="0" err="1" smtClean="0"/>
              <a:t>ower</a:t>
            </a:r>
            <a:r>
              <a:rPr lang="ru-RU" dirty="0" smtClean="0"/>
              <a:t> </a:t>
            </a:r>
            <a:r>
              <a:rPr lang="ru-RU" dirty="0" err="1"/>
              <a:t>on</a:t>
            </a:r>
            <a:r>
              <a:rPr lang="ru-RU" dirty="0"/>
              <a:t> </a:t>
            </a:r>
            <a:r>
              <a:rPr lang="ru-RU" dirty="0" err="1"/>
              <a:t>all</a:t>
            </a:r>
            <a:r>
              <a:rPr lang="ru-RU" dirty="0"/>
              <a:t> </a:t>
            </a:r>
            <a:r>
              <a:rPr lang="ru-RU" dirty="0" err="1"/>
              <a:t>external</a:t>
            </a:r>
            <a:r>
              <a:rPr lang="ru-RU" dirty="0"/>
              <a:t> </a:t>
            </a:r>
            <a:r>
              <a:rPr lang="ru-RU" dirty="0" err="1"/>
              <a:t>ports</a:t>
            </a:r>
            <a:r>
              <a:rPr lang="ru-RU" dirty="0"/>
              <a:t>.</a:t>
            </a:r>
          </a:p>
          <a:p>
            <a:pPr marL="285750" indent="-285750">
              <a:buClr>
                <a:srgbClr val="FF6600"/>
              </a:buClr>
              <a:buFont typeface="Arial" panose="020B0604020202020204" pitchFamily="34" charset="0"/>
              <a:buChar char="•"/>
            </a:pPr>
            <a:r>
              <a:rPr lang="ru-RU" dirty="0" err="1"/>
              <a:t>Interfes</a:t>
            </a:r>
            <a:r>
              <a:rPr lang="ru-RU" dirty="0"/>
              <a:t> </a:t>
            </a:r>
            <a:r>
              <a:rPr lang="ru-RU" dirty="0" err="1"/>
              <a:t>Arduino</a:t>
            </a:r>
            <a:r>
              <a:rPr lang="ru-RU" dirty="0"/>
              <a:t> </a:t>
            </a:r>
            <a:r>
              <a:rPr lang="ru-RU" dirty="0" err="1"/>
              <a:t>Uno</a:t>
            </a:r>
            <a:r>
              <a:rPr lang="ru-RU" dirty="0"/>
              <a:t> </a:t>
            </a:r>
            <a:r>
              <a:rPr lang="ru-RU" dirty="0" err="1"/>
              <a:t>for</a:t>
            </a:r>
            <a:r>
              <a:rPr lang="ru-RU" dirty="0"/>
              <a:t> </a:t>
            </a:r>
            <a:r>
              <a:rPr lang="ru-RU" dirty="0" err="1"/>
              <a:t>connecting</a:t>
            </a:r>
            <a:r>
              <a:rPr lang="ru-RU" dirty="0"/>
              <a:t> </a:t>
            </a:r>
            <a:r>
              <a:rPr lang="ru-RU" dirty="0" err="1"/>
              <a:t>Arduino-compatible</a:t>
            </a:r>
            <a:r>
              <a:rPr lang="ru-RU" dirty="0"/>
              <a:t> </a:t>
            </a:r>
            <a:r>
              <a:rPr lang="ru-RU" dirty="0" err="1"/>
              <a:t>expansion</a:t>
            </a:r>
            <a:r>
              <a:rPr lang="ru-RU" dirty="0"/>
              <a:t> </a:t>
            </a:r>
            <a:r>
              <a:rPr lang="ru-RU" dirty="0" err="1"/>
              <a:t>cards</a:t>
            </a:r>
            <a:r>
              <a:rPr lang="ru-RU" dirty="0"/>
              <a:t>.</a:t>
            </a:r>
          </a:p>
          <a:p>
            <a:pPr marL="285750" indent="-285750">
              <a:buClr>
                <a:srgbClr val="FF6600"/>
              </a:buClr>
              <a:buFont typeface="Arial" panose="020B0604020202020204" pitchFamily="34" charset="0"/>
              <a:buChar char="•"/>
            </a:pPr>
            <a:r>
              <a:rPr lang="en-US" dirty="0" err="1" smtClean="0"/>
              <a:t>F</a:t>
            </a:r>
            <a:r>
              <a:rPr lang="ru-RU" dirty="0" err="1" smtClean="0"/>
              <a:t>ull</a:t>
            </a:r>
            <a:r>
              <a:rPr lang="ru-RU" dirty="0" smtClean="0"/>
              <a:t> </a:t>
            </a:r>
            <a:r>
              <a:rPr lang="ru-RU" dirty="0" err="1"/>
              <a:t>compatibility</a:t>
            </a:r>
            <a:r>
              <a:rPr lang="ru-RU" dirty="0"/>
              <a:t> </a:t>
            </a:r>
            <a:r>
              <a:rPr lang="ru-RU" dirty="0" err="1"/>
              <a:t>with</a:t>
            </a:r>
            <a:r>
              <a:rPr lang="ru-RU" dirty="0"/>
              <a:t> </a:t>
            </a:r>
            <a:r>
              <a:rPr lang="ru-RU" dirty="0" err="1"/>
              <a:t>libraries</a:t>
            </a:r>
            <a:r>
              <a:rPr lang="ru-RU" dirty="0"/>
              <a:t> </a:t>
            </a:r>
            <a:r>
              <a:rPr lang="ru-RU" dirty="0" err="1"/>
              <a:t>and</a:t>
            </a:r>
            <a:r>
              <a:rPr lang="ru-RU" dirty="0"/>
              <a:t> </a:t>
            </a:r>
            <a:r>
              <a:rPr lang="ru-RU" dirty="0" err="1"/>
              <a:t>examples</a:t>
            </a:r>
            <a:r>
              <a:rPr lang="ru-RU" dirty="0"/>
              <a:t> </a:t>
            </a:r>
            <a:r>
              <a:rPr lang="ru-RU" dirty="0" err="1"/>
              <a:t>for</a:t>
            </a:r>
            <a:r>
              <a:rPr lang="ru-RU" dirty="0"/>
              <a:t> </a:t>
            </a:r>
            <a:r>
              <a:rPr lang="ru-RU" dirty="0" err="1"/>
              <a:t>Arduino</a:t>
            </a:r>
            <a:r>
              <a:rPr lang="ru-RU" dirty="0" smtClean="0"/>
              <a:t>.</a:t>
            </a:r>
            <a:endParaRPr lang="en-US" dirty="0" smtClean="0"/>
          </a:p>
          <a:p>
            <a:pPr>
              <a:buClr>
                <a:srgbClr val="FF6600"/>
              </a:buClr>
            </a:pPr>
            <a:endParaRPr lang="en-US" sz="1400" dirty="0" smtClean="0"/>
          </a:p>
          <a:p>
            <a:pPr>
              <a:buClr>
                <a:srgbClr val="FF6600"/>
              </a:buClr>
            </a:pPr>
            <a:r>
              <a:rPr lang="en-US" dirty="0" smtClean="0"/>
              <a:t>The </a:t>
            </a:r>
            <a:r>
              <a:rPr lang="en-US" dirty="0"/>
              <a:t>controller has several ports for connecting external devices. The ports IN and OUT are absolutely independent of all other ports, including the </a:t>
            </a:r>
            <a:r>
              <a:rPr lang="en-US" dirty="0" smtClean="0"/>
              <a:t>ports of </a:t>
            </a:r>
            <a:r>
              <a:rPr lang="en-US" dirty="0"/>
              <a:t>Arduino Uno </a:t>
            </a:r>
            <a:r>
              <a:rPr lang="en-US" dirty="0" smtClean="0"/>
              <a:t>interface.</a:t>
            </a:r>
            <a:endParaRPr lang="ru-RU" dirty="0"/>
          </a:p>
        </p:txBody>
      </p:sp>
      <p:sp>
        <p:nvSpPr>
          <p:cNvPr id="16" name="Заголовок 1"/>
          <p:cNvSpPr txBox="1">
            <a:spLocks/>
          </p:cNvSpPr>
          <p:nvPr/>
        </p:nvSpPr>
        <p:spPr>
          <a:xfrm>
            <a:off x="3888864" y="166822"/>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FF0000"/>
                </a:solidFill>
                <a:effectLst>
                  <a:outerShdw blurRad="38100" dist="38100" dir="2700000" algn="tl">
                    <a:srgbClr val="000000">
                      <a:alpha val="43137"/>
                    </a:srgbClr>
                  </a:outerShdw>
                </a:effectLst>
                <a:latin typeface="+mn-lt"/>
              </a:rPr>
              <a:t>TRACKDUINO – THE BASE CONTROLLER OF THE ROBOTRACK CONSTRUCTION TOY SET</a:t>
            </a:r>
            <a:endParaRPr lang="ru-RU" sz="2000" dirty="0">
              <a:solidFill>
                <a:srgbClr val="FF0000"/>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1437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Заголовок 1"/>
          <p:cNvSpPr txBox="1">
            <a:spLocks/>
          </p:cNvSpPr>
          <p:nvPr/>
        </p:nvSpPr>
        <p:spPr>
          <a:xfrm>
            <a:off x="0" y="142983"/>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TRACKDUINO &amp; SOFTWARE</a:t>
            </a:r>
            <a:endParaRPr lang="ru-RU" sz="20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6" name="Прямоугольник 5"/>
          <p:cNvSpPr/>
          <p:nvPr/>
        </p:nvSpPr>
        <p:spPr>
          <a:xfrm>
            <a:off x="278295" y="691226"/>
            <a:ext cx="11542644" cy="1477328"/>
          </a:xfrm>
          <a:prstGeom prst="rect">
            <a:avLst/>
          </a:prstGeom>
        </p:spPr>
        <p:txBody>
          <a:bodyPr wrap="square">
            <a:spAutoFit/>
          </a:bodyPr>
          <a:lstStyle/>
          <a:p>
            <a:pPr algn="just"/>
            <a:r>
              <a:rPr lang="ru-RU" dirty="0" err="1" smtClean="0"/>
              <a:t>Robotrack</a:t>
            </a:r>
            <a:r>
              <a:rPr lang="ru-RU" dirty="0" smtClean="0"/>
              <a:t> </a:t>
            </a:r>
            <a:r>
              <a:rPr lang="en-US" dirty="0" smtClean="0"/>
              <a:t>IDE </a:t>
            </a:r>
            <a:r>
              <a:rPr lang="ru-RU" dirty="0" err="1" smtClean="0"/>
              <a:t>is</a:t>
            </a:r>
            <a:r>
              <a:rPr lang="ru-RU" dirty="0" smtClean="0"/>
              <a:t> </a:t>
            </a:r>
            <a:r>
              <a:rPr lang="ru-RU" dirty="0"/>
              <a:t>a </a:t>
            </a:r>
            <a:r>
              <a:rPr lang="ru-RU" dirty="0" err="1"/>
              <a:t>development</a:t>
            </a:r>
            <a:r>
              <a:rPr lang="ru-RU" dirty="0"/>
              <a:t> </a:t>
            </a:r>
            <a:r>
              <a:rPr lang="ru-RU" dirty="0" err="1"/>
              <a:t>environment</a:t>
            </a:r>
            <a:r>
              <a:rPr lang="ru-RU" dirty="0"/>
              <a:t> </a:t>
            </a:r>
            <a:r>
              <a:rPr lang="ru-RU" dirty="0" err="1"/>
              <a:t>based</a:t>
            </a:r>
            <a:r>
              <a:rPr lang="ru-RU" dirty="0"/>
              <a:t> </a:t>
            </a:r>
            <a:r>
              <a:rPr lang="ru-RU" dirty="0" err="1"/>
              <a:t>on</a:t>
            </a:r>
            <a:r>
              <a:rPr lang="ru-RU" dirty="0"/>
              <a:t> </a:t>
            </a:r>
            <a:r>
              <a:rPr lang="ru-RU" dirty="0" err="1"/>
              <a:t>the</a:t>
            </a:r>
            <a:r>
              <a:rPr lang="ru-RU" dirty="0"/>
              <a:t> </a:t>
            </a:r>
            <a:r>
              <a:rPr lang="ru-RU" dirty="0" err="1"/>
              <a:t>Arduino</a:t>
            </a:r>
            <a:r>
              <a:rPr lang="ru-RU" dirty="0"/>
              <a:t> IDE </a:t>
            </a:r>
            <a:r>
              <a:rPr lang="ru-RU" dirty="0" err="1"/>
              <a:t>and</a:t>
            </a:r>
            <a:r>
              <a:rPr lang="ru-RU" dirty="0"/>
              <a:t> </a:t>
            </a:r>
            <a:r>
              <a:rPr lang="ru-RU" dirty="0" err="1"/>
              <a:t>supplemented</a:t>
            </a:r>
            <a:r>
              <a:rPr lang="ru-RU" dirty="0"/>
              <a:t> </a:t>
            </a:r>
            <a:r>
              <a:rPr lang="ru-RU" dirty="0" err="1"/>
              <a:t>with</a:t>
            </a:r>
            <a:r>
              <a:rPr lang="ru-RU" dirty="0"/>
              <a:t> a </a:t>
            </a:r>
            <a:r>
              <a:rPr lang="ru-RU" dirty="0" err="1"/>
              <a:t>visual</a:t>
            </a:r>
            <a:r>
              <a:rPr lang="ru-RU" dirty="0"/>
              <a:t> </a:t>
            </a:r>
            <a:r>
              <a:rPr lang="ru-RU" dirty="0" err="1"/>
              <a:t>programming</a:t>
            </a:r>
            <a:r>
              <a:rPr lang="ru-RU" dirty="0"/>
              <a:t> </a:t>
            </a:r>
            <a:r>
              <a:rPr lang="ru-RU" dirty="0" err="1"/>
              <a:t>environment</a:t>
            </a:r>
            <a:r>
              <a:rPr lang="ru-RU" dirty="0"/>
              <a:t> </a:t>
            </a:r>
            <a:r>
              <a:rPr lang="ru-RU" dirty="0" err="1"/>
              <a:t>for</a:t>
            </a:r>
            <a:r>
              <a:rPr lang="ru-RU" dirty="0"/>
              <a:t> </a:t>
            </a:r>
            <a:r>
              <a:rPr lang="ru-RU" dirty="0" err="1"/>
              <a:t>composing</a:t>
            </a:r>
            <a:r>
              <a:rPr lang="ru-RU" dirty="0"/>
              <a:t> </a:t>
            </a:r>
            <a:r>
              <a:rPr lang="ru-RU" dirty="0" err="1"/>
              <a:t>programs</a:t>
            </a:r>
            <a:r>
              <a:rPr lang="ru-RU" dirty="0"/>
              <a:t> </a:t>
            </a:r>
            <a:r>
              <a:rPr lang="ru-RU" dirty="0" err="1"/>
              <a:t>from</a:t>
            </a:r>
            <a:r>
              <a:rPr lang="ru-RU" dirty="0"/>
              <a:t> </a:t>
            </a:r>
            <a:r>
              <a:rPr lang="ru-RU" dirty="0" err="1"/>
              <a:t>blocks</a:t>
            </a:r>
            <a:r>
              <a:rPr lang="ru-RU" dirty="0"/>
              <a:t> </a:t>
            </a:r>
            <a:r>
              <a:rPr lang="ru-RU" dirty="0" err="1"/>
              <a:t>without</a:t>
            </a:r>
            <a:r>
              <a:rPr lang="ru-RU" dirty="0"/>
              <a:t> </a:t>
            </a:r>
            <a:r>
              <a:rPr lang="ru-RU" dirty="0" err="1"/>
              <a:t>having</a:t>
            </a:r>
            <a:r>
              <a:rPr lang="ru-RU" dirty="0"/>
              <a:t> </a:t>
            </a:r>
            <a:r>
              <a:rPr lang="ru-RU" dirty="0" err="1"/>
              <a:t>to</a:t>
            </a:r>
            <a:r>
              <a:rPr lang="ru-RU" dirty="0"/>
              <a:t> </a:t>
            </a:r>
            <a:r>
              <a:rPr lang="ru-RU" dirty="0" err="1"/>
              <a:t>write</a:t>
            </a:r>
            <a:r>
              <a:rPr lang="ru-RU" dirty="0"/>
              <a:t> </a:t>
            </a:r>
            <a:r>
              <a:rPr lang="ru-RU" dirty="0" err="1"/>
              <a:t>and</a:t>
            </a:r>
            <a:r>
              <a:rPr lang="ru-RU" dirty="0"/>
              <a:t> </a:t>
            </a:r>
            <a:r>
              <a:rPr lang="ru-RU" dirty="0" err="1"/>
              <a:t>edit</a:t>
            </a:r>
            <a:r>
              <a:rPr lang="ru-RU" dirty="0"/>
              <a:t> </a:t>
            </a:r>
            <a:r>
              <a:rPr lang="ru-RU" dirty="0" err="1"/>
              <a:t>code</a:t>
            </a:r>
            <a:r>
              <a:rPr lang="ru-RU" dirty="0"/>
              <a:t>.</a:t>
            </a:r>
          </a:p>
          <a:p>
            <a:pPr algn="just"/>
            <a:endParaRPr lang="ru-RU" dirty="0"/>
          </a:p>
          <a:p>
            <a:pPr algn="just"/>
            <a:r>
              <a:rPr lang="ru-RU" dirty="0" err="1"/>
              <a:t>The</a:t>
            </a:r>
            <a:r>
              <a:rPr lang="ru-RU" dirty="0"/>
              <a:t> </a:t>
            </a:r>
            <a:r>
              <a:rPr lang="en-US" dirty="0" err="1" smtClean="0"/>
              <a:t>Robotrack</a:t>
            </a:r>
            <a:r>
              <a:rPr lang="en-US" dirty="0" smtClean="0"/>
              <a:t> </a:t>
            </a:r>
            <a:r>
              <a:rPr lang="ru-RU" dirty="0" smtClean="0"/>
              <a:t>IDE </a:t>
            </a:r>
            <a:r>
              <a:rPr lang="ru-RU" dirty="0" err="1" smtClean="0"/>
              <a:t>is</a:t>
            </a:r>
            <a:r>
              <a:rPr lang="ru-RU" dirty="0" smtClean="0"/>
              <a:t> </a:t>
            </a:r>
            <a:r>
              <a:rPr lang="ru-RU" dirty="0" err="1"/>
              <a:t>fully</a:t>
            </a:r>
            <a:r>
              <a:rPr lang="ru-RU" dirty="0"/>
              <a:t> </a:t>
            </a:r>
            <a:r>
              <a:rPr lang="ru-RU" dirty="0" err="1"/>
              <a:t>compatible</a:t>
            </a:r>
            <a:r>
              <a:rPr lang="ru-RU" dirty="0"/>
              <a:t> </a:t>
            </a:r>
            <a:r>
              <a:rPr lang="ru-RU" dirty="0" err="1"/>
              <a:t>with</a:t>
            </a:r>
            <a:r>
              <a:rPr lang="ru-RU" dirty="0"/>
              <a:t> </a:t>
            </a:r>
            <a:r>
              <a:rPr lang="ru-RU" dirty="0" err="1"/>
              <a:t>all</a:t>
            </a:r>
            <a:r>
              <a:rPr lang="ru-RU" dirty="0"/>
              <a:t> </a:t>
            </a:r>
            <a:r>
              <a:rPr lang="ru-RU" dirty="0" err="1"/>
              <a:t>Arduino</a:t>
            </a:r>
            <a:r>
              <a:rPr lang="ru-RU" dirty="0"/>
              <a:t> </a:t>
            </a:r>
            <a:r>
              <a:rPr lang="ru-RU" dirty="0" err="1"/>
              <a:t>boards</a:t>
            </a:r>
            <a:r>
              <a:rPr lang="ru-RU" dirty="0"/>
              <a:t> </a:t>
            </a:r>
            <a:r>
              <a:rPr lang="ru-RU" dirty="0" err="1"/>
              <a:t>and</a:t>
            </a:r>
            <a:r>
              <a:rPr lang="ru-RU" dirty="0"/>
              <a:t> </a:t>
            </a:r>
            <a:r>
              <a:rPr lang="ru-RU" dirty="0" err="1"/>
              <a:t>libraries</a:t>
            </a:r>
            <a:r>
              <a:rPr lang="ru-RU" dirty="0" smtClean="0"/>
              <a:t>,</a:t>
            </a:r>
            <a:r>
              <a:rPr lang="en-US" dirty="0" smtClean="0"/>
              <a:t> so</a:t>
            </a:r>
            <a:r>
              <a:rPr lang="ru-RU" dirty="0" smtClean="0"/>
              <a:t> </a:t>
            </a:r>
            <a:r>
              <a:rPr lang="ru-RU" dirty="0" err="1"/>
              <a:t>if</a:t>
            </a:r>
            <a:r>
              <a:rPr lang="ru-RU" dirty="0"/>
              <a:t> </a:t>
            </a:r>
            <a:r>
              <a:rPr lang="ru-RU" dirty="0" err="1"/>
              <a:t>you</a:t>
            </a:r>
            <a:r>
              <a:rPr lang="ru-RU" dirty="0"/>
              <a:t> </a:t>
            </a:r>
            <a:r>
              <a:rPr lang="ru-RU" dirty="0" err="1"/>
              <a:t>work</a:t>
            </a:r>
            <a:r>
              <a:rPr lang="ru-RU" dirty="0"/>
              <a:t> </a:t>
            </a:r>
            <a:r>
              <a:rPr lang="ru-RU" dirty="0" err="1"/>
              <a:t>with</a:t>
            </a:r>
            <a:r>
              <a:rPr lang="ru-RU" dirty="0"/>
              <a:t> </a:t>
            </a:r>
            <a:r>
              <a:rPr lang="ru-RU" dirty="0" err="1"/>
              <a:t>the</a:t>
            </a:r>
            <a:r>
              <a:rPr lang="ru-RU" dirty="0"/>
              <a:t> </a:t>
            </a:r>
            <a:r>
              <a:rPr lang="ru-RU" dirty="0" err="1"/>
              <a:t>Robotrack</a:t>
            </a:r>
            <a:r>
              <a:rPr lang="ru-RU" dirty="0"/>
              <a:t> </a:t>
            </a:r>
            <a:r>
              <a:rPr lang="ru-RU" dirty="0" err="1"/>
              <a:t>and</a:t>
            </a:r>
            <a:r>
              <a:rPr lang="ru-RU" dirty="0"/>
              <a:t> </a:t>
            </a:r>
            <a:r>
              <a:rPr lang="ru-RU" dirty="0" err="1"/>
              <a:t>Arduino</a:t>
            </a:r>
            <a:r>
              <a:rPr lang="ru-RU" dirty="0"/>
              <a:t> </a:t>
            </a:r>
            <a:r>
              <a:rPr lang="ru-RU" dirty="0" err="1"/>
              <a:t>sets</a:t>
            </a:r>
            <a:r>
              <a:rPr lang="ru-RU" dirty="0"/>
              <a:t>, </a:t>
            </a:r>
            <a:r>
              <a:rPr lang="ru-RU" dirty="0" err="1"/>
              <a:t>you</a:t>
            </a:r>
            <a:r>
              <a:rPr lang="ru-RU" dirty="0"/>
              <a:t> </a:t>
            </a:r>
            <a:r>
              <a:rPr lang="ru-RU" dirty="0" err="1"/>
              <a:t>do</a:t>
            </a:r>
            <a:r>
              <a:rPr lang="ru-RU" dirty="0"/>
              <a:t> </a:t>
            </a:r>
            <a:r>
              <a:rPr lang="ru-RU" dirty="0" err="1"/>
              <a:t>not</a:t>
            </a:r>
            <a:r>
              <a:rPr lang="ru-RU" dirty="0"/>
              <a:t> </a:t>
            </a:r>
            <a:r>
              <a:rPr lang="ru-RU" dirty="0" err="1"/>
              <a:t>have</a:t>
            </a:r>
            <a:r>
              <a:rPr lang="ru-RU" dirty="0"/>
              <a:t> </a:t>
            </a:r>
            <a:r>
              <a:rPr lang="ru-RU" dirty="0" err="1"/>
              <a:t>to</a:t>
            </a:r>
            <a:r>
              <a:rPr lang="ru-RU" dirty="0"/>
              <a:t> </a:t>
            </a:r>
            <a:r>
              <a:rPr lang="ru-RU" dirty="0" err="1"/>
              <a:t>install</a:t>
            </a:r>
            <a:r>
              <a:rPr lang="ru-RU" dirty="0"/>
              <a:t> </a:t>
            </a:r>
            <a:r>
              <a:rPr lang="ru-RU" dirty="0" err="1"/>
              <a:t>multiple</a:t>
            </a:r>
            <a:r>
              <a:rPr lang="ru-RU" dirty="0"/>
              <a:t> </a:t>
            </a:r>
            <a:r>
              <a:rPr lang="ru-RU" dirty="0" err="1"/>
              <a:t>IDEs</a:t>
            </a:r>
            <a:r>
              <a:rPr lang="ru-RU" dirty="0"/>
              <a:t>.</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788" y="2228980"/>
            <a:ext cx="8380485" cy="4331349"/>
          </a:xfrm>
          <a:prstGeom prst="rect">
            <a:avLst/>
          </a:prstGeom>
        </p:spPr>
      </p:pic>
    </p:spTree>
    <p:extLst>
      <p:ext uri="{BB962C8B-B14F-4D97-AF65-F5344CB8AC3E}">
        <p14:creationId xmlns:p14="http://schemas.microsoft.com/office/powerpoint/2010/main" val="2829158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3" name="Рисунок 2"/>
          <p:cNvPicPr>
            <a:picLocks noChangeAspect="1"/>
          </p:cNvPicPr>
          <p:nvPr/>
        </p:nvPicPr>
        <p:blipFill rotWithShape="1">
          <a:blip r:embed="rId2"/>
          <a:srcRect l="23540" t="18289" r="33717" b="20441"/>
          <a:stretch/>
        </p:blipFill>
        <p:spPr>
          <a:xfrm>
            <a:off x="7185286" y="1394086"/>
            <a:ext cx="4856813" cy="3914251"/>
          </a:xfrm>
          <a:prstGeom prst="rect">
            <a:avLst/>
          </a:prstGeom>
        </p:spPr>
      </p:pic>
      <p:sp>
        <p:nvSpPr>
          <p:cNvPr id="34" name="Прямоугольник 33"/>
          <p:cNvSpPr/>
          <p:nvPr/>
        </p:nvSpPr>
        <p:spPr>
          <a:xfrm>
            <a:off x="842968" y="746651"/>
            <a:ext cx="8502797" cy="6109365"/>
          </a:xfrm>
          <a:prstGeom prst="rect">
            <a:avLst/>
          </a:prstGeom>
        </p:spPr>
        <p:txBody>
          <a:bodyPr wrap="square">
            <a:spAutoFit/>
          </a:bodyPr>
          <a:lstStyle/>
          <a:p>
            <a:pPr marL="285750" indent="-285750">
              <a:buClr>
                <a:srgbClr val="FF5C0F"/>
              </a:buClr>
              <a:buSzPct val="120000"/>
              <a:buFont typeface="Arial" panose="020B0604020202020204" pitchFamily="34" charset="0"/>
              <a:buChar char="•"/>
            </a:pPr>
            <a:r>
              <a:rPr lang="en-US" sz="2200" dirty="0" err="1" smtClean="0"/>
              <a:t>Neurotrack</a:t>
            </a:r>
            <a:endParaRPr lang="en-US" sz="2200" dirty="0" smtClean="0"/>
          </a:p>
          <a:p>
            <a:pPr marL="285750" indent="-285750">
              <a:buClr>
                <a:srgbClr val="FF5C0F"/>
              </a:buClr>
              <a:buSzPct val="120000"/>
              <a:buFont typeface="Arial" panose="020B0604020202020204" pitchFamily="34" charset="0"/>
              <a:buChar char="•"/>
            </a:pPr>
            <a:r>
              <a:rPr lang="en-US" sz="2200" dirty="0" err="1" smtClean="0"/>
              <a:t>Videretrack</a:t>
            </a:r>
            <a:endParaRPr lang="en-US" sz="2200" dirty="0" smtClean="0"/>
          </a:p>
          <a:p>
            <a:pPr marL="285750" indent="-285750">
              <a:buClr>
                <a:srgbClr val="FF5C0F"/>
              </a:buClr>
              <a:buSzPct val="120000"/>
              <a:buFont typeface="Arial" panose="020B0604020202020204" pitchFamily="34" charset="0"/>
              <a:buChar char="•"/>
            </a:pPr>
            <a:r>
              <a:rPr lang="en-US" sz="2200" dirty="0" smtClean="0"/>
              <a:t>Metal</a:t>
            </a:r>
          </a:p>
          <a:p>
            <a:pPr marL="285750" indent="-285750">
              <a:buClr>
                <a:srgbClr val="FF5C0F"/>
              </a:buClr>
              <a:buSzPct val="120000"/>
              <a:buFont typeface="Arial" panose="020B0604020202020204" pitchFamily="34" charset="0"/>
              <a:buChar char="•"/>
            </a:pPr>
            <a:r>
              <a:rPr lang="en-US" sz="2200" dirty="0" smtClean="0"/>
              <a:t>Fasteners</a:t>
            </a:r>
          </a:p>
          <a:p>
            <a:pPr marL="285750" indent="-285750">
              <a:buClr>
                <a:srgbClr val="FF5C0F"/>
              </a:buClr>
              <a:buSzPct val="120000"/>
              <a:buFont typeface="Arial" panose="020B0604020202020204" pitchFamily="34" charset="0"/>
              <a:buChar char="•"/>
            </a:pPr>
            <a:r>
              <a:rPr lang="en-US" sz="2200" dirty="0"/>
              <a:t>Wheels and </a:t>
            </a:r>
            <a:r>
              <a:rPr lang="en-US" sz="2200" dirty="0" smtClean="0"/>
              <a:t>caterpillars</a:t>
            </a:r>
          </a:p>
          <a:p>
            <a:pPr marL="285750" indent="-285750">
              <a:buClr>
                <a:srgbClr val="FF5C0F"/>
              </a:buClr>
              <a:buSzPct val="120000"/>
              <a:buFont typeface="Arial" panose="020B0604020202020204" pitchFamily="34" charset="0"/>
              <a:buChar char="•"/>
            </a:pPr>
            <a:r>
              <a:rPr lang="en-US" sz="2200" dirty="0" smtClean="0"/>
              <a:t>Temperature sensor</a:t>
            </a:r>
          </a:p>
          <a:p>
            <a:pPr marL="285750" indent="-285750">
              <a:buClr>
                <a:srgbClr val="FF5C0F"/>
              </a:buClr>
              <a:buSzPct val="120000"/>
              <a:buFont typeface="Arial" panose="020B0604020202020204" pitchFamily="34" charset="0"/>
              <a:buChar char="•"/>
            </a:pPr>
            <a:r>
              <a:rPr lang="en-US" sz="2200" dirty="0" smtClean="0"/>
              <a:t>Kiddy project</a:t>
            </a:r>
          </a:p>
          <a:p>
            <a:pPr marL="285750" indent="-285750">
              <a:buClr>
                <a:srgbClr val="FF5C0F"/>
              </a:buClr>
              <a:buSzPct val="120000"/>
              <a:buFont typeface="Arial" panose="020B0604020202020204" pitchFamily="34" charset="0"/>
              <a:buChar char="•"/>
            </a:pPr>
            <a:r>
              <a:rPr lang="en-US" sz="2200" dirty="0"/>
              <a:t>Bending </a:t>
            </a:r>
            <a:r>
              <a:rPr lang="en-US" sz="2200" dirty="0" smtClean="0"/>
              <a:t>sensor</a:t>
            </a:r>
          </a:p>
          <a:p>
            <a:pPr marL="285750" indent="-285750">
              <a:buClr>
                <a:srgbClr val="FF5C0F"/>
              </a:buClr>
              <a:buSzPct val="120000"/>
              <a:buFont typeface="Arial" panose="020B0604020202020204" pitchFamily="34" charset="0"/>
              <a:buChar char="•"/>
            </a:pPr>
            <a:r>
              <a:rPr lang="en-US" sz="2200" dirty="0" smtClean="0"/>
              <a:t>Servomotor</a:t>
            </a:r>
          </a:p>
          <a:p>
            <a:pPr marL="285750" indent="-285750">
              <a:buClr>
                <a:srgbClr val="FF5C0F"/>
              </a:buClr>
              <a:buSzPct val="120000"/>
              <a:buFont typeface="Arial" panose="020B0604020202020204" pitchFamily="34" charset="0"/>
              <a:buChar char="•"/>
            </a:pPr>
            <a:r>
              <a:rPr lang="en-US" sz="2200" dirty="0"/>
              <a:t>DC </a:t>
            </a:r>
            <a:r>
              <a:rPr lang="en-US" sz="2200" dirty="0" smtClean="0"/>
              <a:t>motor</a:t>
            </a:r>
          </a:p>
          <a:p>
            <a:pPr marL="285750" indent="-285750">
              <a:buClr>
                <a:srgbClr val="FF5C0F"/>
              </a:buClr>
              <a:buSzPct val="120000"/>
              <a:buFont typeface="Arial" panose="020B0604020202020204" pitchFamily="34" charset="0"/>
              <a:buChar char="•"/>
            </a:pPr>
            <a:r>
              <a:rPr lang="en-US" sz="2200" dirty="0" err="1" smtClean="0"/>
              <a:t>Trackduino</a:t>
            </a:r>
            <a:endParaRPr lang="en-US" sz="2200" dirty="0" smtClean="0"/>
          </a:p>
          <a:p>
            <a:pPr marL="285750" indent="-285750">
              <a:buClr>
                <a:srgbClr val="FF5C0F"/>
              </a:buClr>
              <a:buSzPct val="120000"/>
              <a:buFont typeface="Arial" panose="020B0604020202020204" pitchFamily="34" charset="0"/>
              <a:buChar char="•"/>
            </a:pPr>
            <a:r>
              <a:rPr lang="en-US" sz="2200" dirty="0" smtClean="0"/>
              <a:t>Color TFT display</a:t>
            </a:r>
          </a:p>
          <a:p>
            <a:pPr marL="285750" indent="-285750">
              <a:buClr>
                <a:srgbClr val="FF5C0F"/>
              </a:buClr>
              <a:buSzPct val="120000"/>
              <a:buFont typeface="Arial" panose="020B0604020202020204" pitchFamily="34" charset="0"/>
              <a:buChar char="•"/>
            </a:pPr>
            <a:r>
              <a:rPr lang="en-US" sz="2200" dirty="0" smtClean="0"/>
              <a:t>Plastic</a:t>
            </a:r>
          </a:p>
          <a:p>
            <a:pPr marL="285750" indent="-285750">
              <a:buClr>
                <a:srgbClr val="FF5C0F"/>
              </a:buClr>
              <a:buSzPct val="120000"/>
              <a:buFont typeface="Arial" panose="020B0604020202020204" pitchFamily="34" charset="0"/>
              <a:buChar char="•"/>
            </a:pPr>
            <a:r>
              <a:rPr lang="en-US" sz="2200" dirty="0" smtClean="0"/>
              <a:t>Sensors</a:t>
            </a:r>
          </a:p>
          <a:p>
            <a:pPr marL="285750" indent="-285750">
              <a:buClr>
                <a:srgbClr val="FF5C0F"/>
              </a:buClr>
              <a:buSzPct val="120000"/>
              <a:buFont typeface="Arial" panose="020B0604020202020204" pitchFamily="34" charset="0"/>
              <a:buChar char="•"/>
            </a:pPr>
            <a:r>
              <a:rPr lang="en-US" sz="2200" dirty="0"/>
              <a:t>Worm </a:t>
            </a:r>
            <a:r>
              <a:rPr lang="en-US" sz="2200" dirty="0" smtClean="0"/>
              <a:t>gear</a:t>
            </a:r>
          </a:p>
          <a:p>
            <a:pPr marL="285750" indent="-285750">
              <a:buClr>
                <a:srgbClr val="FF5C0F"/>
              </a:buClr>
              <a:buSzPct val="120000"/>
              <a:buFont typeface="Arial" panose="020B0604020202020204" pitchFamily="34" charset="0"/>
              <a:buChar char="•"/>
            </a:pPr>
            <a:r>
              <a:rPr lang="en-US" sz="2200" dirty="0" err="1" smtClean="0"/>
              <a:t>Energytrack</a:t>
            </a:r>
            <a:endParaRPr lang="en-US" sz="2200" dirty="0" smtClean="0"/>
          </a:p>
          <a:p>
            <a:pPr marL="285750" indent="-285750">
              <a:buClr>
                <a:srgbClr val="FF5C0F"/>
              </a:buClr>
              <a:buSzPct val="120000"/>
              <a:buFont typeface="Arial" panose="020B0604020202020204" pitchFamily="34" charset="0"/>
              <a:buChar char="•"/>
            </a:pPr>
            <a:r>
              <a:rPr lang="en-US" sz="2200" dirty="0" err="1" smtClean="0"/>
              <a:t>Audiotrack</a:t>
            </a:r>
            <a:endParaRPr lang="en-US" sz="2200" dirty="0"/>
          </a:p>
          <a:p>
            <a:pPr marL="285750" indent="-285750">
              <a:buClr>
                <a:srgbClr val="FF5C0F"/>
              </a:buClr>
              <a:buSzPct val="120000"/>
              <a:buFont typeface="Arial" panose="020B0604020202020204" pitchFamily="34" charset="0"/>
              <a:buChar char="•"/>
            </a:pPr>
            <a:endParaRPr lang="ru-RU" sz="1700" dirty="0"/>
          </a:p>
        </p:txBody>
      </p:sp>
    </p:spTree>
    <p:extLst>
      <p:ext uri="{BB962C8B-B14F-4D97-AF65-F5344CB8AC3E}">
        <p14:creationId xmlns:p14="http://schemas.microsoft.com/office/powerpoint/2010/main" val="3164191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425003" y="1166894"/>
            <a:ext cx="11311940" cy="2308324"/>
          </a:xfrm>
          <a:prstGeom prst="rect">
            <a:avLst/>
          </a:prstGeom>
        </p:spPr>
        <p:txBody>
          <a:bodyPr wrap="square">
            <a:spAutoFit/>
          </a:bodyPr>
          <a:lstStyle/>
          <a:p>
            <a:pPr algn="just"/>
            <a:r>
              <a:rPr lang="en-GB" sz="1600" dirty="0"/>
              <a:t>The «NEUROTRACK» kit contains </a:t>
            </a:r>
            <a:r>
              <a:rPr lang="en-GB" sz="1600" dirty="0" err="1"/>
              <a:t>neurohandband</a:t>
            </a:r>
            <a:r>
              <a:rPr lang="en-GB" sz="1600" dirty="0"/>
              <a:t> that takes the electroencephalographic (EEG) signal from the brain by two sensors that touch the forehead and the left ear lobe. Then it transfers data to the computer via wireless technology (Bluetooth). There are 3 types of signals that will allow you to control the robotic model: concentration, meditation and eye blinking. </a:t>
            </a:r>
            <a:r>
              <a:rPr lang="en-GB" sz="1600" dirty="0" err="1"/>
              <a:t>Neurohandband</a:t>
            </a:r>
            <a:r>
              <a:rPr lang="en-GB" sz="1600" dirty="0"/>
              <a:t> works with the </a:t>
            </a:r>
            <a:r>
              <a:rPr lang="en-GB" sz="1600" dirty="0" err="1"/>
              <a:t>Trackduino</a:t>
            </a:r>
            <a:r>
              <a:rPr lang="en-GB" sz="1600" dirty="0"/>
              <a:t> controller.</a:t>
            </a:r>
            <a:endParaRPr lang="ru-RU" sz="1600" dirty="0"/>
          </a:p>
          <a:p>
            <a:pPr algn="just">
              <a:spcAft>
                <a:spcPts val="0"/>
              </a:spcAft>
            </a:pPr>
            <a:endParaRPr lang="en-GB" sz="1600" dirty="0" smtClean="0">
              <a:ea typeface="MS Mincho" panose="02020609040205080304" pitchFamily="49" charset="-128"/>
              <a:cs typeface="Times New Roman" panose="02020603050405020304" pitchFamily="18" charset="0"/>
            </a:endParaRPr>
          </a:p>
          <a:p>
            <a:r>
              <a:rPr lang="en-GB" sz="1600" dirty="0"/>
              <a:t>The kit contains at least 3 components:</a:t>
            </a:r>
            <a:endParaRPr lang="ru-RU" sz="1600" dirty="0"/>
          </a:p>
          <a:p>
            <a:pPr marL="342900" lvl="0" indent="-342900">
              <a:buFont typeface="+mj-lt"/>
              <a:buAutoNum type="arabicPeriod"/>
            </a:pPr>
            <a:r>
              <a:rPr lang="en-GB" sz="1600" dirty="0"/>
              <a:t>1 </a:t>
            </a:r>
            <a:r>
              <a:rPr lang="en-GB" sz="1600" dirty="0" err="1"/>
              <a:t>neurohandband</a:t>
            </a:r>
            <a:r>
              <a:rPr lang="en-GB" sz="1600" dirty="0"/>
              <a:t>;</a:t>
            </a:r>
            <a:endParaRPr lang="ru-RU" sz="1600" dirty="0"/>
          </a:p>
          <a:p>
            <a:pPr marL="342900" lvl="0" indent="-342900">
              <a:buFont typeface="+mj-lt"/>
              <a:buAutoNum type="arabicPeriod"/>
            </a:pPr>
            <a:r>
              <a:rPr lang="en-GB" sz="1600" dirty="0"/>
              <a:t>micro-USB charge cable;</a:t>
            </a:r>
            <a:endParaRPr lang="ru-RU" sz="1600" dirty="0"/>
          </a:p>
          <a:p>
            <a:pPr marL="342900" lvl="0" indent="-342900">
              <a:buFont typeface="+mj-lt"/>
              <a:buAutoNum type="arabicPeriod"/>
            </a:pPr>
            <a:r>
              <a:rPr lang="en-GB" sz="1600" dirty="0"/>
              <a:t>1 CD with software and instructions.</a:t>
            </a:r>
            <a:endParaRPr lang="ru-RU" sz="1600" dirty="0"/>
          </a:p>
        </p:txBody>
      </p:sp>
      <p:sp>
        <p:nvSpPr>
          <p:cNvPr id="13" name="Заголовок 1"/>
          <p:cNvSpPr txBox="1">
            <a:spLocks/>
          </p:cNvSpPr>
          <p:nvPr/>
        </p:nvSpPr>
        <p:spPr>
          <a:xfrm>
            <a:off x="0" y="664047"/>
            <a:ext cx="12192000"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“NEUROTRACK”</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8059" t="21033" r="8748" b="16995"/>
          <a:stretch/>
        </p:blipFill>
        <p:spPr>
          <a:xfrm>
            <a:off x="790580" y="3648282"/>
            <a:ext cx="4089958" cy="3046697"/>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313" y="2348260"/>
            <a:ext cx="4996447" cy="4224496"/>
          </a:xfrm>
          <a:prstGeom prst="rect">
            <a:avLst/>
          </a:prstGeom>
        </p:spPr>
      </p:pic>
    </p:spTree>
    <p:extLst>
      <p:ext uri="{BB962C8B-B14F-4D97-AF65-F5344CB8AC3E}">
        <p14:creationId xmlns:p14="http://schemas.microsoft.com/office/powerpoint/2010/main" val="1612643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425003" y="1166894"/>
            <a:ext cx="11311940" cy="4524315"/>
          </a:xfrm>
          <a:prstGeom prst="rect">
            <a:avLst/>
          </a:prstGeom>
        </p:spPr>
        <p:txBody>
          <a:bodyPr wrap="square">
            <a:spAutoFit/>
          </a:bodyPr>
          <a:lstStyle/>
          <a:p>
            <a:pPr algn="just"/>
            <a:r>
              <a:rPr lang="en-GB" sz="1600" dirty="0"/>
              <a:t>«</a:t>
            </a:r>
            <a:r>
              <a:rPr lang="en-GB" sz="1600" dirty="0" err="1"/>
              <a:t>Videretrack</a:t>
            </a:r>
            <a:r>
              <a:rPr lang="en-GB" sz="1600" dirty="0"/>
              <a:t>» recourse kit </a:t>
            </a:r>
            <a:r>
              <a:rPr lang="en-GB" sz="1600" dirty="0" smtClean="0"/>
              <a:t>extends </a:t>
            </a:r>
            <a:r>
              <a:rPr lang="en-GB" sz="1600" dirty="0"/>
              <a:t>the capabilities of the </a:t>
            </a:r>
            <a:r>
              <a:rPr lang="en-GB" sz="1600" dirty="0" err="1"/>
              <a:t>Trackduino</a:t>
            </a:r>
            <a:r>
              <a:rPr lang="en-GB" sz="1600" dirty="0"/>
              <a:t> controller by adding the microcomputer with a special operating system. </a:t>
            </a:r>
            <a:r>
              <a:rPr lang="en-GB" sz="1600" dirty="0" smtClean="0"/>
              <a:t>Brain Development Ltd. d</a:t>
            </a:r>
            <a:r>
              <a:rPr lang="en-US" sz="1600" dirty="0" err="1" smtClean="0"/>
              <a:t>eveloped</a:t>
            </a:r>
            <a:r>
              <a:rPr lang="en-US" sz="1600" dirty="0" smtClean="0"/>
              <a:t> a unique </a:t>
            </a:r>
            <a:r>
              <a:rPr lang="en-US" sz="1600" dirty="0"/>
              <a:t>Training course on the study of the technical </a:t>
            </a:r>
            <a:r>
              <a:rPr lang="en-US" sz="1600" dirty="0" smtClean="0"/>
              <a:t>vision!  </a:t>
            </a:r>
            <a:r>
              <a:rPr lang="en-US" sz="1600" dirty="0" smtClean="0"/>
              <a:t>This educational-methodical </a:t>
            </a:r>
            <a:r>
              <a:rPr lang="en-US" sz="1600" dirty="0"/>
              <a:t>complex includes 30 lessons. </a:t>
            </a:r>
            <a:r>
              <a:rPr lang="en-US" sz="1600" dirty="0"/>
              <a:t>By using this kit you will</a:t>
            </a:r>
            <a:r>
              <a:rPr lang="en-US" sz="1600" dirty="0" smtClean="0"/>
              <a:t>:</a:t>
            </a:r>
          </a:p>
          <a:p>
            <a:pPr algn="just"/>
            <a:r>
              <a:rPr lang="en-US" sz="1600" dirty="0" smtClean="0"/>
              <a:t>- form skills </a:t>
            </a:r>
            <a:r>
              <a:rPr lang="en-US" sz="1600" dirty="0"/>
              <a:t>for designing of complex component constructions, using modern technologies of monocular computer vision,</a:t>
            </a:r>
          </a:p>
          <a:p>
            <a:pPr algn="just"/>
            <a:r>
              <a:rPr lang="en-US" sz="1600" dirty="0" smtClean="0"/>
              <a:t>- form skills </a:t>
            </a:r>
            <a:r>
              <a:rPr lang="en-US" sz="1600" dirty="0"/>
              <a:t>to work with the regime of QR codes, the recognition of the object like "face" and the detection of graphical primitives,</a:t>
            </a:r>
          </a:p>
          <a:p>
            <a:pPr algn="just"/>
            <a:r>
              <a:rPr lang="en-US" sz="1600" dirty="0"/>
              <a:t>- </a:t>
            </a:r>
            <a:r>
              <a:rPr lang="en-US" sz="1600" dirty="0" smtClean="0"/>
              <a:t>develop </a:t>
            </a:r>
            <a:r>
              <a:rPr lang="en-US" sz="1600" dirty="0"/>
              <a:t>of skills of guide line tracking and motion </a:t>
            </a:r>
            <a:r>
              <a:rPr lang="en-US" sz="1600" dirty="0" smtClean="0"/>
              <a:t>search;</a:t>
            </a:r>
            <a:endParaRPr lang="en-US" sz="1600" dirty="0"/>
          </a:p>
          <a:p>
            <a:pPr algn="just"/>
            <a:r>
              <a:rPr lang="en-US" sz="1600" smtClean="0"/>
              <a:t>- develop </a:t>
            </a:r>
            <a:r>
              <a:rPr lang="en-US" sz="1600" dirty="0"/>
              <a:t>of basic competencies for the analysis of colors using the </a:t>
            </a:r>
            <a:r>
              <a:rPr lang="en-US" sz="1600" dirty="0" err="1"/>
              <a:t>Vitrek</a:t>
            </a:r>
            <a:r>
              <a:rPr lang="en-US" sz="1600" dirty="0"/>
              <a:t> controller, HD cameras and robotic applications</a:t>
            </a:r>
            <a:r>
              <a:rPr lang="en-US" sz="1600" dirty="0" smtClean="0"/>
              <a:t>.</a:t>
            </a:r>
          </a:p>
          <a:p>
            <a:pPr algn="just">
              <a:lnSpc>
                <a:spcPct val="150000"/>
              </a:lnSpc>
              <a:spcAft>
                <a:spcPts val="0"/>
              </a:spcAft>
            </a:pPr>
            <a:r>
              <a:rPr lang="en-GB" sz="1600" dirty="0">
                <a:latin typeface="Times New Roman" panose="02020603050405020304" pitchFamily="18" charset="0"/>
                <a:ea typeface="MS Mincho" panose="02020609040205080304" pitchFamily="49" charset="-128"/>
                <a:cs typeface="Times New Roman" panose="02020603050405020304" pitchFamily="18" charset="0"/>
              </a:rPr>
              <a:t>The kit contains at least 5 components:</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50000"/>
              </a:lnSpc>
              <a:spcAft>
                <a:spcPts val="0"/>
              </a:spcAft>
              <a:buFont typeface="+mj-lt"/>
              <a:buAutoNum type="arabicPeriod"/>
            </a:pPr>
            <a:r>
              <a:rPr lang="en-GB" sz="1600" dirty="0" err="1">
                <a:latin typeface="Times New Roman" panose="02020603050405020304" pitchFamily="18" charset="0"/>
                <a:ea typeface="MS Mincho" panose="02020609040205080304" pitchFamily="49" charset="-128"/>
                <a:cs typeface="Times New Roman" panose="02020603050405020304" pitchFamily="18" charset="0"/>
              </a:rPr>
              <a:t>Vitrek</a:t>
            </a:r>
            <a:r>
              <a:rPr lang="en-GB" sz="1600" dirty="0">
                <a:latin typeface="Times New Roman" panose="02020603050405020304" pitchFamily="18" charset="0"/>
                <a:ea typeface="MS Mincho" panose="02020609040205080304" pitchFamily="49" charset="-128"/>
                <a:cs typeface="Times New Roman" panose="02020603050405020304" pitchFamily="18" charset="0"/>
              </a:rPr>
              <a:t> microcomputer in the case</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50000"/>
              </a:lnSpc>
              <a:spcAft>
                <a:spcPts val="0"/>
              </a:spcAft>
              <a:buFont typeface="+mj-lt"/>
              <a:buAutoNum type="arabicPeriod"/>
            </a:pPr>
            <a:r>
              <a:rPr lang="en-GB" sz="1600" dirty="0">
                <a:latin typeface="Times New Roman" panose="02020603050405020304" pitchFamily="18" charset="0"/>
                <a:ea typeface="MS Mincho" panose="02020609040205080304" pitchFamily="49" charset="-128"/>
                <a:cs typeface="Times New Roman" panose="02020603050405020304" pitchFamily="18" charset="0"/>
              </a:rPr>
              <a:t>HD-video camera (720 </a:t>
            </a:r>
            <a:r>
              <a:rPr lang="en-GB" sz="1600" dirty="0" err="1">
                <a:latin typeface="Times New Roman" panose="02020603050405020304" pitchFamily="18" charset="0"/>
                <a:ea typeface="MS Mincho" panose="02020609040205080304" pitchFamily="49" charset="-128"/>
                <a:cs typeface="Times New Roman" panose="02020603050405020304" pitchFamily="18" charset="0"/>
              </a:rPr>
              <a:t>pel</a:t>
            </a:r>
            <a:r>
              <a:rPr lang="en-GB" sz="1600" dirty="0">
                <a:latin typeface="Times New Roman" panose="02020603050405020304" pitchFamily="18" charset="0"/>
                <a:ea typeface="MS Mincho" panose="02020609040205080304" pitchFamily="49" charset="-128"/>
                <a:cs typeface="Times New Roman" panose="02020603050405020304" pitchFamily="18" charset="0"/>
              </a:rPr>
              <a:t> resolution) in the case</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50000"/>
              </a:lnSpc>
              <a:spcAft>
                <a:spcPts val="0"/>
              </a:spcAft>
              <a:buFont typeface="+mj-lt"/>
              <a:buAutoNum type="arabicPeriod"/>
            </a:pPr>
            <a:r>
              <a:rPr lang="en-GB" sz="1600" dirty="0">
                <a:latin typeface="Times New Roman" panose="02020603050405020304" pitchFamily="18" charset="0"/>
                <a:ea typeface="MS Mincho" panose="02020609040205080304" pitchFamily="49" charset="-128"/>
                <a:cs typeface="Times New Roman" panose="02020603050405020304" pitchFamily="18" charset="0"/>
              </a:rPr>
              <a:t>CD with software and instructions.</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50000"/>
              </a:lnSpc>
              <a:spcAft>
                <a:spcPts val="0"/>
              </a:spcAft>
              <a:buFont typeface="+mj-lt"/>
              <a:buAutoNum type="arabicPeriod"/>
            </a:pPr>
            <a:r>
              <a:rPr lang="en-GB" sz="1600" dirty="0">
                <a:latin typeface="Times New Roman" panose="02020603050405020304" pitchFamily="18" charset="0"/>
                <a:ea typeface="MS Mincho" panose="02020609040205080304" pitchFamily="49" charset="-128"/>
                <a:cs typeface="Times New Roman" panose="02020603050405020304" pitchFamily="18" charset="0"/>
              </a:rPr>
              <a:t>USB cable</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50000"/>
              </a:lnSpc>
              <a:spcAft>
                <a:spcPts val="0"/>
              </a:spcAft>
              <a:buFont typeface="+mj-lt"/>
              <a:buAutoNum type="arabicPeriod"/>
            </a:pPr>
            <a:r>
              <a:rPr lang="en-GB" sz="1600" dirty="0">
                <a:latin typeface="Times New Roman" panose="02020603050405020304" pitchFamily="18" charset="0"/>
                <a:ea typeface="MS Mincho" panose="02020609040205080304" pitchFamily="49" charset="-128"/>
                <a:cs typeface="Times New Roman" panose="02020603050405020304" pitchFamily="18" charset="0"/>
              </a:rPr>
              <a:t>case for 9 V batteries</a:t>
            </a:r>
            <a:endParaRPr lang="ru-RU" sz="1400" dirty="0">
              <a:latin typeface="Cambria" panose="02040503050406030204" pitchFamily="18" charset="0"/>
              <a:ea typeface="MS Mincho" panose="02020609040205080304" pitchFamily="49" charset="-128"/>
              <a:cs typeface="Times New Roman" panose="02020603050405020304" pitchFamily="18" charset="0"/>
            </a:endParaRPr>
          </a:p>
          <a:p>
            <a:endParaRPr lang="en-US" sz="1600" dirty="0"/>
          </a:p>
          <a:p>
            <a:endParaRPr lang="ru-RU" sz="1600" dirty="0"/>
          </a:p>
        </p:txBody>
      </p:sp>
      <p:sp>
        <p:nvSpPr>
          <p:cNvPr id="13" name="Заголовок 1"/>
          <p:cNvSpPr txBox="1">
            <a:spLocks/>
          </p:cNvSpPr>
          <p:nvPr/>
        </p:nvSpPr>
        <p:spPr>
          <a:xfrm>
            <a:off x="0" y="664047"/>
            <a:ext cx="12192000"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VIDERETRACK”</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9563" t="20845" r="7245" b="20939"/>
          <a:stretch/>
        </p:blipFill>
        <p:spPr>
          <a:xfrm>
            <a:off x="7742302" y="3545121"/>
            <a:ext cx="4315668" cy="301999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144" y="4405757"/>
            <a:ext cx="3248131" cy="2159358"/>
          </a:xfrm>
          <a:prstGeom prst="rect">
            <a:avLst/>
          </a:prstGeom>
        </p:spPr>
      </p:pic>
    </p:spTree>
    <p:extLst>
      <p:ext uri="{BB962C8B-B14F-4D97-AF65-F5344CB8AC3E}">
        <p14:creationId xmlns:p14="http://schemas.microsoft.com/office/powerpoint/2010/main" val="11953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425003" y="1166894"/>
            <a:ext cx="11311940" cy="3908762"/>
          </a:xfrm>
          <a:prstGeom prst="rect">
            <a:avLst/>
          </a:prstGeom>
        </p:spPr>
        <p:txBody>
          <a:bodyPr wrap="square">
            <a:spAutoFit/>
          </a:bodyPr>
          <a:lstStyle/>
          <a:p>
            <a:pPr algn="just"/>
            <a:r>
              <a:rPr lang="en-US" dirty="0" err="1"/>
              <a:t>Audiomodule</a:t>
            </a:r>
            <a:r>
              <a:rPr lang="en-US" dirty="0"/>
              <a:t> "</a:t>
            </a:r>
            <a:r>
              <a:rPr lang="en-US" dirty="0" err="1" smtClean="0"/>
              <a:t>Audiotrack</a:t>
            </a:r>
            <a:r>
              <a:rPr lang="en-US" dirty="0" smtClean="0"/>
              <a:t>" </a:t>
            </a:r>
            <a:r>
              <a:rPr lang="en-US" dirty="0"/>
              <a:t>is designed to enhance the capabilities of the controller "</a:t>
            </a:r>
            <a:r>
              <a:rPr lang="en-US" dirty="0" err="1" smtClean="0"/>
              <a:t>Trackduino</a:t>
            </a:r>
            <a:r>
              <a:rPr lang="en-US" dirty="0" smtClean="0"/>
              <a:t>“. </a:t>
            </a:r>
            <a:r>
              <a:rPr lang="en-US" dirty="0"/>
              <a:t>Allows you to play audio files in popular formats such as MP3, WAV and WMA. The module has a </a:t>
            </a:r>
            <a:r>
              <a:rPr lang="en-US" dirty="0" err="1"/>
              <a:t>microSD</a:t>
            </a:r>
            <a:r>
              <a:rPr lang="en-US" dirty="0"/>
              <a:t> card of 8 GB, so you can use it immediately after purchase. Built-in speaker with a power of </a:t>
            </a:r>
            <a:r>
              <a:rPr lang="en-US" dirty="0" smtClean="0"/>
              <a:t>3W allows </a:t>
            </a:r>
            <a:r>
              <a:rPr lang="en-US" dirty="0"/>
              <a:t>you to create fairly loud projects that will be heard in even in large auditoriums. </a:t>
            </a:r>
            <a:r>
              <a:rPr lang="en-US" dirty="0" smtClean="0"/>
              <a:t>The </a:t>
            </a:r>
            <a:r>
              <a:rPr lang="en-US" dirty="0"/>
              <a:t>module </a:t>
            </a:r>
            <a:r>
              <a:rPr lang="en-US" dirty="0" smtClean="0"/>
              <a:t>is managed programmatically, </a:t>
            </a:r>
            <a:r>
              <a:rPr lang="en-US" dirty="0"/>
              <a:t>it does not require additional power. With the help of libraries and graphic blocks included in the </a:t>
            </a:r>
            <a:r>
              <a:rPr lang="en-US" dirty="0" err="1" smtClean="0"/>
              <a:t>Robotrack</a:t>
            </a:r>
            <a:r>
              <a:rPr lang="en-US" dirty="0" smtClean="0"/>
              <a:t> IDE </a:t>
            </a:r>
            <a:r>
              <a:rPr lang="en-US" dirty="0"/>
              <a:t>software, you can perform basic actions:</a:t>
            </a:r>
          </a:p>
          <a:p>
            <a:endParaRPr lang="en-US" sz="1600" dirty="0"/>
          </a:p>
          <a:p>
            <a:pPr marL="285750" indent="-285750">
              <a:buClr>
                <a:srgbClr val="FF6600"/>
              </a:buClr>
              <a:buFont typeface="Arial" panose="020B0604020202020204" pitchFamily="34" charset="0"/>
              <a:buChar char="•"/>
            </a:pPr>
            <a:r>
              <a:rPr lang="en-US" dirty="0" smtClean="0"/>
              <a:t>play </a:t>
            </a:r>
            <a:r>
              <a:rPr lang="en-US" dirty="0"/>
              <a:t>a specific </a:t>
            </a:r>
            <a:r>
              <a:rPr lang="en-US" dirty="0" smtClean="0"/>
              <a:t>file;</a:t>
            </a:r>
            <a:endParaRPr lang="en-US" dirty="0"/>
          </a:p>
          <a:p>
            <a:pPr marL="285750" indent="-285750">
              <a:buClr>
                <a:srgbClr val="FF6600"/>
              </a:buClr>
              <a:buFont typeface="Arial" panose="020B0604020202020204" pitchFamily="34" charset="0"/>
              <a:buChar char="•"/>
            </a:pPr>
            <a:r>
              <a:rPr lang="en-US" dirty="0" smtClean="0"/>
              <a:t>play </a:t>
            </a:r>
            <a:r>
              <a:rPr lang="en-US" dirty="0"/>
              <a:t>a specific file from the specified </a:t>
            </a:r>
            <a:r>
              <a:rPr lang="en-US" dirty="0" smtClean="0"/>
              <a:t>folder;</a:t>
            </a:r>
            <a:endParaRPr lang="en-US" dirty="0"/>
          </a:p>
          <a:p>
            <a:pPr marL="285750" indent="-285750">
              <a:buClr>
                <a:srgbClr val="FF6600"/>
              </a:buClr>
              <a:buFont typeface="Arial" panose="020B0604020202020204" pitchFamily="34" charset="0"/>
              <a:buChar char="•"/>
            </a:pPr>
            <a:r>
              <a:rPr lang="en-US" dirty="0" smtClean="0"/>
              <a:t>pause the track;</a:t>
            </a:r>
            <a:endParaRPr lang="en-US" dirty="0"/>
          </a:p>
          <a:p>
            <a:pPr marL="285750" indent="-285750">
              <a:buClr>
                <a:srgbClr val="FF6600"/>
              </a:buClr>
              <a:buFont typeface="Arial" panose="020B0604020202020204" pitchFamily="34" charset="0"/>
              <a:buChar char="•"/>
            </a:pPr>
            <a:r>
              <a:rPr lang="en-US" dirty="0" smtClean="0"/>
              <a:t>continue the track;</a:t>
            </a:r>
            <a:endParaRPr lang="en-US" dirty="0"/>
          </a:p>
          <a:p>
            <a:pPr marL="285750" indent="-285750">
              <a:buClr>
                <a:srgbClr val="FF6600"/>
              </a:buClr>
              <a:buFont typeface="Arial" panose="020B0604020202020204" pitchFamily="34" charset="0"/>
              <a:buChar char="•"/>
            </a:pPr>
            <a:r>
              <a:rPr lang="en-US" dirty="0"/>
              <a:t>play the next / previous </a:t>
            </a:r>
            <a:r>
              <a:rPr lang="en-US" dirty="0" smtClean="0"/>
              <a:t>track;</a:t>
            </a:r>
            <a:endParaRPr lang="en-US" dirty="0"/>
          </a:p>
          <a:p>
            <a:pPr marL="285750" indent="-285750">
              <a:buClr>
                <a:srgbClr val="FF6600"/>
              </a:buClr>
              <a:buFont typeface="Arial" panose="020B0604020202020204" pitchFamily="34" charset="0"/>
              <a:buChar char="•"/>
            </a:pPr>
            <a:r>
              <a:rPr lang="en-US" dirty="0"/>
              <a:t>increase / decrease the </a:t>
            </a:r>
            <a:r>
              <a:rPr lang="en-US" dirty="0" smtClean="0"/>
              <a:t>volume;</a:t>
            </a:r>
            <a:endParaRPr lang="en-US" dirty="0"/>
          </a:p>
          <a:p>
            <a:pPr marL="285750" indent="-285750">
              <a:buClr>
                <a:srgbClr val="FF6600"/>
              </a:buClr>
              <a:buFont typeface="Arial" panose="020B0604020202020204" pitchFamily="34" charset="0"/>
              <a:buChar char="•"/>
            </a:pPr>
            <a:r>
              <a:rPr lang="en-US" dirty="0" smtClean="0"/>
              <a:t>set </a:t>
            </a:r>
            <a:r>
              <a:rPr lang="en-US" dirty="0"/>
              <a:t>the volume as a percentage from 0 to </a:t>
            </a:r>
            <a:r>
              <a:rPr lang="en-US" dirty="0" smtClean="0"/>
              <a:t>100.</a:t>
            </a:r>
            <a:endParaRPr lang="en-US" dirty="0"/>
          </a:p>
          <a:p>
            <a:endParaRPr lang="ru-RU" sz="1600" dirty="0"/>
          </a:p>
        </p:txBody>
      </p:sp>
      <p:sp>
        <p:nvSpPr>
          <p:cNvPr id="13" name="Заголовок 1"/>
          <p:cNvSpPr txBox="1">
            <a:spLocks/>
          </p:cNvSpPr>
          <p:nvPr/>
        </p:nvSpPr>
        <p:spPr>
          <a:xfrm>
            <a:off x="0" y="664047"/>
            <a:ext cx="12192000"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“AUDIOTRACK”</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a:xfrm>
            <a:off x="6627250" y="2846231"/>
            <a:ext cx="5109693" cy="3406462"/>
          </a:xfrm>
          <a:prstGeom prst="rect">
            <a:avLst/>
          </a:prstGeom>
        </p:spPr>
      </p:pic>
    </p:spTree>
    <p:extLst>
      <p:ext uri="{BB962C8B-B14F-4D97-AF65-F5344CB8AC3E}">
        <p14:creationId xmlns:p14="http://schemas.microsoft.com/office/powerpoint/2010/main" val="1126380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425003" y="1166894"/>
            <a:ext cx="11311940" cy="3693319"/>
          </a:xfrm>
          <a:prstGeom prst="rect">
            <a:avLst/>
          </a:prstGeom>
        </p:spPr>
        <p:txBody>
          <a:bodyPr wrap="square">
            <a:spAutoFit/>
          </a:bodyPr>
          <a:lstStyle/>
          <a:p>
            <a:pPr algn="just"/>
            <a:r>
              <a:rPr lang="en-US" dirty="0"/>
              <a:t>The battery pack "</a:t>
            </a:r>
            <a:r>
              <a:rPr lang="en-US" dirty="0" err="1" smtClean="0"/>
              <a:t>EnergyTrack</a:t>
            </a:r>
            <a:r>
              <a:rPr lang="en-US" dirty="0"/>
              <a:t>" is intended for power supply of "</a:t>
            </a:r>
            <a:r>
              <a:rPr lang="en-US" dirty="0" err="1" smtClean="0"/>
              <a:t>Trackduino</a:t>
            </a:r>
            <a:r>
              <a:rPr lang="en-US" dirty="0"/>
              <a:t>" boards and microcomputer </a:t>
            </a:r>
            <a:r>
              <a:rPr lang="en-US" dirty="0" err="1"/>
              <a:t>Vitrek</a:t>
            </a:r>
            <a:r>
              <a:rPr lang="en-US" dirty="0"/>
              <a:t>. "</a:t>
            </a:r>
            <a:r>
              <a:rPr lang="en-US" dirty="0" err="1" smtClean="0"/>
              <a:t>Energytrack</a:t>
            </a:r>
            <a:r>
              <a:rPr lang="en-US" dirty="0" smtClean="0"/>
              <a:t>" </a:t>
            </a:r>
            <a:r>
              <a:rPr lang="en-US" dirty="0"/>
              <a:t>allows to ensure long-term operation of boards at maximum load, supports simultaneous use of 4 DC motors, together with servo motors, display, </a:t>
            </a:r>
            <a:r>
              <a:rPr lang="en-US" dirty="0" err="1"/>
              <a:t>A</a:t>
            </a:r>
            <a:r>
              <a:rPr lang="en-US" dirty="0" err="1" smtClean="0"/>
              <a:t>udiotrack</a:t>
            </a:r>
            <a:r>
              <a:rPr lang="en-US" dirty="0" smtClean="0"/>
              <a:t> </a:t>
            </a:r>
            <a:r>
              <a:rPr lang="en-US" dirty="0"/>
              <a:t>and other </a:t>
            </a:r>
            <a:r>
              <a:rPr lang="en-US" dirty="0" smtClean="0"/>
              <a:t>sensors/performers</a:t>
            </a:r>
            <a:r>
              <a:rPr lang="en-US" dirty="0"/>
              <a:t>. It will be useful for the development of large-scale projects using educational kits "</a:t>
            </a:r>
            <a:r>
              <a:rPr lang="en-US" dirty="0" err="1" smtClean="0"/>
              <a:t>Robotrack</a:t>
            </a:r>
            <a:r>
              <a:rPr lang="en-US" dirty="0" smtClean="0"/>
              <a:t>". </a:t>
            </a:r>
            <a:r>
              <a:rPr lang="en-US" dirty="0"/>
              <a:t>The electrolyte is a polymer material (Li-Po), which has a low self-discharge, no memory effect and a higher energy density per unit mass, compared to conventional Li-ion batteries. The body has openings for connection to the mechanical blocks of the </a:t>
            </a:r>
            <a:r>
              <a:rPr lang="en-US" dirty="0" smtClean="0"/>
              <a:t>educational kit </a:t>
            </a:r>
            <a:r>
              <a:rPr lang="en-US" dirty="0"/>
              <a:t>"</a:t>
            </a:r>
            <a:r>
              <a:rPr lang="en-US" dirty="0" err="1"/>
              <a:t>Robotrack</a:t>
            </a:r>
            <a:r>
              <a:rPr lang="en-US" dirty="0"/>
              <a:t>", a single connector for connecting the charger and power consumers, inside the case there is a protective substrate.</a:t>
            </a:r>
          </a:p>
          <a:p>
            <a:endParaRPr lang="en-US" dirty="0"/>
          </a:p>
          <a:p>
            <a:r>
              <a:rPr lang="en-US" dirty="0"/>
              <a:t>The kit includes:</a:t>
            </a:r>
          </a:p>
          <a:p>
            <a:endParaRPr lang="en-US" dirty="0"/>
          </a:p>
          <a:p>
            <a:pPr marL="285750" indent="-285750">
              <a:buClr>
                <a:srgbClr val="FF6600"/>
              </a:buClr>
              <a:buFont typeface="Arial" panose="020B0604020202020204" pitchFamily="34" charset="0"/>
              <a:buChar char="•"/>
            </a:pPr>
            <a:r>
              <a:rPr lang="en-US" dirty="0"/>
              <a:t>1 Battery pack</a:t>
            </a:r>
          </a:p>
          <a:p>
            <a:pPr marL="285750" indent="-285750">
              <a:buClr>
                <a:srgbClr val="FF6600"/>
              </a:buClr>
              <a:buFont typeface="Arial" panose="020B0604020202020204" pitchFamily="34" charset="0"/>
              <a:buChar char="•"/>
            </a:pPr>
            <a:r>
              <a:rPr lang="en-US" dirty="0"/>
              <a:t>1 Charger</a:t>
            </a:r>
          </a:p>
          <a:p>
            <a:pPr marL="285750" indent="-285750">
              <a:buClr>
                <a:srgbClr val="FF6600"/>
              </a:buClr>
              <a:buFont typeface="Arial" panose="020B0604020202020204" pitchFamily="34" charset="0"/>
              <a:buChar char="•"/>
            </a:pPr>
            <a:r>
              <a:rPr lang="en-US" dirty="0"/>
              <a:t>2 connecting wires</a:t>
            </a:r>
            <a:endParaRPr lang="ru-RU" sz="1600" dirty="0"/>
          </a:p>
        </p:txBody>
      </p:sp>
      <p:sp>
        <p:nvSpPr>
          <p:cNvPr id="13" name="Заголовок 1"/>
          <p:cNvSpPr txBox="1">
            <a:spLocks/>
          </p:cNvSpPr>
          <p:nvPr/>
        </p:nvSpPr>
        <p:spPr>
          <a:xfrm>
            <a:off x="0" y="664047"/>
            <a:ext cx="12192000"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“ENERGYTRACK”</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424" y="3278709"/>
            <a:ext cx="5148000" cy="3432000"/>
          </a:xfrm>
          <a:prstGeom prst="rect">
            <a:avLst/>
          </a:prstGeom>
        </p:spPr>
      </p:pic>
    </p:spTree>
    <p:extLst>
      <p:ext uri="{BB962C8B-B14F-4D97-AF65-F5344CB8AC3E}">
        <p14:creationId xmlns:p14="http://schemas.microsoft.com/office/powerpoint/2010/main" val="2857990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5994" t="18778" r="4804" b="24883"/>
          <a:stretch/>
        </p:blipFill>
        <p:spPr>
          <a:xfrm>
            <a:off x="139974" y="4105864"/>
            <a:ext cx="3515932" cy="2220590"/>
          </a:xfrm>
          <a:prstGeom prst="rect">
            <a:avLst/>
          </a:prstGeom>
        </p:spPr>
      </p:pic>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3721993" y="1166894"/>
            <a:ext cx="8014950" cy="2062103"/>
          </a:xfrm>
          <a:prstGeom prst="rect">
            <a:avLst/>
          </a:prstGeom>
        </p:spPr>
        <p:txBody>
          <a:bodyPr wrap="square">
            <a:spAutoFit/>
          </a:bodyPr>
          <a:lstStyle/>
          <a:p>
            <a:pPr algn="just">
              <a:spcAft>
                <a:spcPts val="0"/>
              </a:spcAft>
            </a:pPr>
            <a:r>
              <a:rPr lang="en-GB" sz="1600" dirty="0" smtClean="0">
                <a:ea typeface="MS Mincho" panose="02020609040205080304" pitchFamily="49" charset="-128"/>
                <a:cs typeface="Times New Roman" panose="02020603050405020304" pitchFamily="18" charset="0"/>
              </a:rPr>
              <a:t>“Fasteners” kit </a:t>
            </a:r>
            <a:r>
              <a:rPr lang="en-US" sz="1600" dirty="0">
                <a:ea typeface="MS Mincho" panose="02020609040205080304" pitchFamily="49" charset="-128"/>
                <a:cs typeface="Times New Roman" panose="02020603050405020304" pitchFamily="18" charset="0"/>
              </a:rPr>
              <a:t>allows to increase the strength of </a:t>
            </a:r>
            <a:r>
              <a:rPr lang="en-US" sz="1600" dirty="0" smtClean="0">
                <a:ea typeface="MS Mincho" panose="02020609040205080304" pitchFamily="49" charset="-128"/>
                <a:cs typeface="Times New Roman" panose="02020603050405020304" pitchFamily="18" charset="0"/>
              </a:rPr>
              <a:t>the robotics structures </a:t>
            </a:r>
            <a:r>
              <a:rPr lang="en-US" sz="1600" dirty="0">
                <a:ea typeface="MS Mincho" panose="02020609040205080304" pitchFamily="49" charset="-128"/>
                <a:cs typeface="Times New Roman" panose="02020603050405020304" pitchFamily="18" charset="0"/>
              </a:rPr>
              <a:t>by creating rigid </a:t>
            </a:r>
            <a:r>
              <a:rPr lang="en-US" sz="1600" dirty="0" smtClean="0">
                <a:ea typeface="MS Mincho" panose="02020609040205080304" pitchFamily="49" charset="-128"/>
                <a:cs typeface="Times New Roman" panose="02020603050405020304" pitchFamily="18" charset="0"/>
              </a:rPr>
              <a:t>connections. </a:t>
            </a:r>
          </a:p>
          <a:p>
            <a:pPr algn="just">
              <a:spcAft>
                <a:spcPts val="0"/>
              </a:spcAft>
            </a:pPr>
            <a:endParaRPr lang="en-GB" sz="1600" dirty="0" smtClean="0">
              <a:ea typeface="MS Mincho" panose="02020609040205080304" pitchFamily="49" charset="-128"/>
              <a:cs typeface="Times New Roman" panose="02020603050405020304" pitchFamily="18" charset="0"/>
            </a:endParaRPr>
          </a:p>
          <a:p>
            <a:r>
              <a:rPr lang="en-GB" sz="1600" dirty="0"/>
              <a:t>The kit contains at least 377 components:</a:t>
            </a:r>
            <a:endParaRPr lang="ru-RU" sz="1600" dirty="0"/>
          </a:p>
          <a:p>
            <a:pPr marL="342900" lvl="0" indent="-342900">
              <a:buFont typeface="+mj-lt"/>
              <a:buAutoNum type="arabicPeriod"/>
            </a:pPr>
            <a:r>
              <a:rPr lang="en-GB" sz="1600" dirty="0"/>
              <a:t>plastic corners;</a:t>
            </a:r>
            <a:endParaRPr lang="ru-RU" sz="1600" dirty="0"/>
          </a:p>
          <a:p>
            <a:pPr marL="342900" lvl="0" indent="-342900">
              <a:buFont typeface="+mj-lt"/>
              <a:buAutoNum type="arabicPeriod"/>
            </a:pPr>
            <a:r>
              <a:rPr lang="en-GB" sz="1600" dirty="0"/>
              <a:t>bolts (4 sizes), screw-nuts and shims;</a:t>
            </a:r>
            <a:endParaRPr lang="ru-RU" sz="1600" dirty="0"/>
          </a:p>
          <a:p>
            <a:pPr marL="342900" lvl="0" indent="-342900">
              <a:buFont typeface="+mj-lt"/>
              <a:buAutoNum type="arabicPeriod"/>
            </a:pPr>
            <a:r>
              <a:rPr lang="en-GB" sz="1600" dirty="0"/>
              <a:t>set of pins (5 sizes) and installation device;</a:t>
            </a:r>
            <a:endParaRPr lang="ru-RU" sz="1600" dirty="0"/>
          </a:p>
          <a:p>
            <a:pPr marL="342900" lvl="0" indent="-342900">
              <a:buFont typeface="+mj-lt"/>
              <a:buAutoNum type="arabicPeriod"/>
            </a:pPr>
            <a:r>
              <a:rPr lang="en-GB" sz="1600" dirty="0"/>
              <a:t>screwdriver and wrench.</a:t>
            </a:r>
            <a:endParaRPr lang="ru-RU" sz="1600" dirty="0"/>
          </a:p>
        </p:txBody>
      </p:sp>
      <p:sp>
        <p:nvSpPr>
          <p:cNvPr id="13" name="Заголовок 1"/>
          <p:cNvSpPr txBox="1">
            <a:spLocks/>
          </p:cNvSpPr>
          <p:nvPr/>
        </p:nvSpPr>
        <p:spPr>
          <a:xfrm>
            <a:off x="3794310" y="664047"/>
            <a:ext cx="7962637"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“FASTENERS”</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3794310" y="3917365"/>
            <a:ext cx="7942633"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SENSORS”</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794310" y="4429550"/>
            <a:ext cx="8200897" cy="1815882"/>
          </a:xfrm>
          <a:prstGeom prst="rect">
            <a:avLst/>
          </a:prstGeom>
        </p:spPr>
        <p:txBody>
          <a:bodyPr wrap="square">
            <a:spAutoFit/>
          </a:bodyPr>
          <a:lstStyle/>
          <a:p>
            <a:pPr algn="just"/>
            <a:r>
              <a:rPr lang="en-US" sz="1600" dirty="0"/>
              <a:t>The main task of the sensors is to present information from the external environment to the </a:t>
            </a:r>
            <a:r>
              <a:rPr lang="en-US" sz="1600" dirty="0" smtClean="0"/>
              <a:t>controller.</a:t>
            </a:r>
          </a:p>
          <a:p>
            <a:pPr algn="just"/>
            <a:endParaRPr lang="en-US" sz="1600" dirty="0" smtClean="0"/>
          </a:p>
          <a:p>
            <a:pPr algn="just"/>
            <a:r>
              <a:rPr lang="en-GB" sz="1600" dirty="0" smtClean="0"/>
              <a:t>The </a:t>
            </a:r>
            <a:r>
              <a:rPr lang="en-GB" sz="1600" dirty="0"/>
              <a:t>kit contains at least 25 components</a:t>
            </a:r>
            <a:r>
              <a:rPr lang="en-GB" sz="1600" dirty="0" smtClean="0"/>
              <a:t>: LED </a:t>
            </a:r>
            <a:r>
              <a:rPr lang="en-GB" sz="1600" dirty="0"/>
              <a:t>modules (3 colours</a:t>
            </a:r>
            <a:r>
              <a:rPr lang="en-GB" sz="1600" dirty="0" smtClean="0"/>
              <a:t>); accelerometer </a:t>
            </a:r>
            <a:r>
              <a:rPr lang="en-GB" sz="1600" dirty="0"/>
              <a:t>/ gyroscope;</a:t>
            </a:r>
            <a:endParaRPr lang="ru-RU" sz="1600" dirty="0"/>
          </a:p>
          <a:p>
            <a:pPr lvl="0" algn="just"/>
            <a:r>
              <a:rPr lang="en-GB" sz="1600" dirty="0"/>
              <a:t>2 external encoders</a:t>
            </a:r>
            <a:r>
              <a:rPr lang="en-GB" sz="1600" dirty="0" smtClean="0"/>
              <a:t>; fire </a:t>
            </a:r>
            <a:r>
              <a:rPr lang="en-GB" sz="1600" dirty="0"/>
              <a:t>sensor</a:t>
            </a:r>
            <a:r>
              <a:rPr lang="en-GB" sz="1600" dirty="0" smtClean="0"/>
              <a:t>; sound </a:t>
            </a:r>
            <a:r>
              <a:rPr lang="en-GB" sz="1600" dirty="0"/>
              <a:t>sensor</a:t>
            </a:r>
            <a:r>
              <a:rPr lang="en-GB" sz="1600" dirty="0" smtClean="0"/>
              <a:t>; touch </a:t>
            </a:r>
            <a:r>
              <a:rPr lang="en-GB" sz="1600" dirty="0"/>
              <a:t>sensor</a:t>
            </a:r>
            <a:r>
              <a:rPr lang="en-GB" sz="1600" dirty="0" smtClean="0"/>
              <a:t>; tilt </a:t>
            </a:r>
            <a:r>
              <a:rPr lang="en-GB" sz="1600" dirty="0"/>
              <a:t>sensor</a:t>
            </a:r>
            <a:r>
              <a:rPr lang="en-GB" sz="1600" dirty="0" smtClean="0"/>
              <a:t>; vibration </a:t>
            </a:r>
            <a:r>
              <a:rPr lang="en-GB" sz="1600" dirty="0"/>
              <a:t>sensor;</a:t>
            </a:r>
            <a:endParaRPr lang="ru-RU" sz="1600" dirty="0"/>
          </a:p>
          <a:p>
            <a:pPr lvl="0" algn="just"/>
            <a:r>
              <a:rPr lang="en-GB" sz="1600" dirty="0"/>
              <a:t>magnetic field sensor</a:t>
            </a:r>
            <a:r>
              <a:rPr lang="en-GB" sz="1600" dirty="0" smtClean="0"/>
              <a:t>; </a:t>
            </a:r>
            <a:r>
              <a:rPr lang="en-GB" sz="1600" dirty="0" err="1" smtClean="0"/>
              <a:t>piezo</a:t>
            </a:r>
            <a:r>
              <a:rPr lang="en-GB" sz="1600" dirty="0" smtClean="0"/>
              <a:t>-emitter; ultrasonic </a:t>
            </a:r>
            <a:r>
              <a:rPr lang="en-GB" sz="1600" dirty="0"/>
              <a:t>distance sensor</a:t>
            </a:r>
            <a:r>
              <a:rPr lang="en-GB" sz="1600" dirty="0" smtClean="0"/>
              <a:t>; colour </a:t>
            </a:r>
            <a:r>
              <a:rPr lang="en-GB" sz="1600" dirty="0"/>
              <a:t>sensor + light sensor</a:t>
            </a:r>
            <a:endParaRPr lang="ru-RU" sz="1600" dirty="0"/>
          </a:p>
          <a:p>
            <a:pPr lvl="0" algn="just"/>
            <a:r>
              <a:rPr lang="en-GB" sz="1600" dirty="0"/>
              <a:t>remote sensor</a:t>
            </a:r>
            <a:r>
              <a:rPr lang="en-GB" sz="1600" dirty="0" smtClean="0"/>
              <a:t>; infrared </a:t>
            </a:r>
            <a:r>
              <a:rPr lang="en-GB" sz="1600" dirty="0"/>
              <a:t>sensor</a:t>
            </a:r>
            <a:r>
              <a:rPr lang="en-GB" sz="1600" dirty="0" smtClean="0"/>
              <a:t>; loudspeaker</a:t>
            </a:r>
            <a:r>
              <a:rPr lang="en-GB" sz="1600" dirty="0"/>
              <a:t>.</a:t>
            </a:r>
            <a:endParaRPr lang="ru-RU" sz="1600"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5054" t="17840" r="5368" b="18310"/>
          <a:stretch/>
        </p:blipFill>
        <p:spPr>
          <a:xfrm>
            <a:off x="316963" y="993830"/>
            <a:ext cx="3161954" cy="2253804"/>
          </a:xfrm>
          <a:prstGeom prst="rect">
            <a:avLst/>
          </a:prstGeom>
        </p:spPr>
      </p:pic>
    </p:spTree>
    <p:extLst>
      <p:ext uri="{BB962C8B-B14F-4D97-AF65-F5344CB8AC3E}">
        <p14:creationId xmlns:p14="http://schemas.microsoft.com/office/powerpoint/2010/main" val="363223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412123" y="677089"/>
            <a:ext cx="11475076" cy="3637738"/>
          </a:xfrm>
        </p:spPr>
        <p:txBody>
          <a:bodyPr>
            <a:normAutofit/>
          </a:bodyPr>
          <a:lstStyle/>
          <a:p>
            <a:r>
              <a:rPr lang="en-US" dirty="0" smtClean="0"/>
              <a:t>"Brain </a:t>
            </a:r>
            <a:r>
              <a:rPr lang="en-US" dirty="0"/>
              <a:t>Development" </a:t>
            </a:r>
            <a:r>
              <a:rPr lang="en-US" dirty="0" smtClean="0"/>
              <a:t>Ltd. was </a:t>
            </a:r>
            <a:r>
              <a:rPr lang="en-US" dirty="0"/>
              <a:t>established in 2012 in </a:t>
            </a:r>
            <a:r>
              <a:rPr lang="en-US" dirty="0" err="1" smtClean="0"/>
              <a:t>St.Petersburg</a:t>
            </a:r>
            <a:r>
              <a:rPr lang="en-US" dirty="0"/>
              <a:t>, Russia</a:t>
            </a:r>
            <a:r>
              <a:rPr lang="en-US" dirty="0" smtClean="0"/>
              <a:t>.</a:t>
            </a:r>
          </a:p>
          <a:p>
            <a:pPr marL="0" indent="0">
              <a:buNone/>
            </a:pPr>
            <a:r>
              <a:rPr lang="ru-RU" sz="600" dirty="0" smtClean="0"/>
              <a:t> </a:t>
            </a:r>
            <a:endParaRPr lang="en-US" sz="600" dirty="0" smtClean="0"/>
          </a:p>
          <a:p>
            <a:pPr marL="0" indent="0">
              <a:buNone/>
            </a:pPr>
            <a:r>
              <a:rPr lang="en-US" sz="2400" dirty="0" smtClean="0"/>
              <a:t>“Brain Development” Ltd. is:</a:t>
            </a:r>
          </a:p>
          <a:p>
            <a:pPr algn="just"/>
            <a:r>
              <a:rPr lang="en-US" sz="2400" dirty="0" smtClean="0"/>
              <a:t>the </a:t>
            </a:r>
            <a:r>
              <a:rPr lang="en-US" sz="2400" dirty="0">
                <a:effectLst>
                  <a:outerShdw blurRad="38100" dist="38100" dir="2700000" algn="tl">
                    <a:srgbClr val="000000">
                      <a:alpha val="43137"/>
                    </a:srgbClr>
                  </a:outerShdw>
                </a:effectLst>
              </a:rPr>
              <a:t>developer</a:t>
            </a:r>
            <a:r>
              <a:rPr lang="en-US" sz="2400" dirty="0"/>
              <a:t> and the </a:t>
            </a:r>
            <a:r>
              <a:rPr lang="en-US" sz="2400" dirty="0">
                <a:effectLst>
                  <a:outerShdw blurRad="38100" dist="38100" dir="2700000" algn="tl">
                    <a:srgbClr val="000000">
                      <a:alpha val="43137"/>
                    </a:srgbClr>
                  </a:outerShdw>
                </a:effectLst>
              </a:rPr>
              <a:t>manufacturer</a:t>
            </a:r>
            <a:r>
              <a:rPr lang="en-US" sz="2400" dirty="0"/>
              <a:t> of the </a:t>
            </a:r>
            <a:r>
              <a:rPr lang="en-US" sz="2400" dirty="0" smtClean="0"/>
              <a:t>Line </a:t>
            </a:r>
            <a:r>
              <a:rPr lang="en-US" sz="2400" dirty="0"/>
              <a:t>of educational construction toy in </a:t>
            </a:r>
            <a:r>
              <a:rPr lang="en-US" sz="2400" dirty="0">
                <a:solidFill>
                  <a:srgbClr val="0070C0"/>
                </a:solidFill>
              </a:rPr>
              <a:t>robotics</a:t>
            </a:r>
            <a:r>
              <a:rPr lang="en-US" sz="2400" dirty="0"/>
              <a:t>, </a:t>
            </a:r>
            <a:r>
              <a:rPr lang="en-US" sz="2400" dirty="0">
                <a:solidFill>
                  <a:srgbClr val="FF6502"/>
                </a:solidFill>
              </a:rPr>
              <a:t>neuroscience</a:t>
            </a:r>
            <a:r>
              <a:rPr lang="en-US" sz="2400" dirty="0"/>
              <a:t>, systems of computer vision and additive </a:t>
            </a:r>
            <a:r>
              <a:rPr lang="en-US" sz="2400" dirty="0" smtClean="0"/>
              <a:t>technology "</a:t>
            </a:r>
            <a:r>
              <a:rPr lang="en-US" sz="2400" b="1" dirty="0" smtClean="0">
                <a:solidFill>
                  <a:srgbClr val="FF6502"/>
                </a:solidFill>
                <a:effectLst>
                  <a:outerShdw blurRad="38100" dist="38100" dir="2700000" algn="tl">
                    <a:srgbClr val="000000">
                      <a:alpha val="43137"/>
                    </a:srgbClr>
                  </a:outerShdw>
                </a:effectLst>
              </a:rPr>
              <a:t>ROBOTRACK</a:t>
            </a:r>
            <a:r>
              <a:rPr lang="en-US" sz="2400" dirty="0" smtClean="0"/>
              <a:t>" for the education system from kindergarten to university</a:t>
            </a:r>
            <a:r>
              <a:rPr lang="ru-RU" sz="2400" dirty="0" smtClean="0"/>
              <a:t>.</a:t>
            </a:r>
          </a:p>
          <a:p>
            <a:pPr algn="just"/>
            <a:r>
              <a:rPr lang="en-US" sz="2400" dirty="0" smtClean="0"/>
              <a:t>the</a:t>
            </a:r>
            <a:r>
              <a:rPr lang="en-US" sz="2400" dirty="0" smtClean="0">
                <a:effectLst>
                  <a:outerShdw blurRad="38100" dist="38100" dir="2700000" algn="tl">
                    <a:srgbClr val="000000">
                      <a:alpha val="43137"/>
                    </a:srgbClr>
                  </a:outerShdw>
                </a:effectLst>
              </a:rPr>
              <a:t> </a:t>
            </a:r>
            <a:r>
              <a:rPr lang="en-US" sz="2400" dirty="0">
                <a:effectLst>
                  <a:outerShdw blurRad="38100" dist="38100" dir="2700000" algn="tl">
                    <a:srgbClr val="000000">
                      <a:alpha val="43137"/>
                    </a:srgbClr>
                  </a:outerShdw>
                </a:effectLst>
              </a:rPr>
              <a:t>creator </a:t>
            </a:r>
            <a:r>
              <a:rPr lang="en-US" sz="2400" dirty="0"/>
              <a:t>of the </a:t>
            </a:r>
            <a:r>
              <a:rPr lang="en-US" sz="2400" dirty="0" smtClean="0"/>
              <a:t>franchise network </a:t>
            </a:r>
            <a:r>
              <a:rPr lang="en-US" sz="2400" dirty="0"/>
              <a:t>of International </a:t>
            </a:r>
            <a:r>
              <a:rPr lang="en-US" sz="2400" dirty="0" smtClean="0"/>
              <a:t>Robotics Clubs "</a:t>
            </a:r>
            <a:r>
              <a:rPr lang="en-US" sz="2400" b="1" dirty="0" smtClean="0">
                <a:solidFill>
                  <a:srgbClr val="FF6502"/>
                </a:solidFill>
                <a:effectLst>
                  <a:outerShdw blurRad="38100" dist="38100" dir="2700000" algn="tl">
                    <a:srgbClr val="000000">
                      <a:alpha val="43137"/>
                    </a:srgbClr>
                  </a:outerShdw>
                </a:effectLst>
              </a:rPr>
              <a:t>ROBOTRACK</a:t>
            </a:r>
            <a:r>
              <a:rPr lang="en-US" sz="2400" dirty="0" smtClean="0"/>
              <a:t>" (opened </a:t>
            </a:r>
            <a:r>
              <a:rPr lang="en-US" sz="2400" dirty="0"/>
              <a:t>over </a:t>
            </a:r>
            <a:r>
              <a:rPr lang="en-US" sz="2400" dirty="0" smtClean="0">
                <a:solidFill>
                  <a:srgbClr val="FF6502"/>
                </a:solidFill>
                <a:effectLst>
                  <a:outerShdw blurRad="38100" dist="38100" dir="2700000" algn="tl">
                    <a:srgbClr val="000000">
                      <a:alpha val="43137"/>
                    </a:srgbClr>
                  </a:outerShdw>
                </a:effectLst>
              </a:rPr>
              <a:t>130</a:t>
            </a:r>
            <a:r>
              <a:rPr lang="en-US" sz="2400" dirty="0" smtClean="0"/>
              <a:t> </a:t>
            </a:r>
            <a:r>
              <a:rPr lang="en-US" sz="2400" dirty="0"/>
              <a:t>clubs in Russia and </a:t>
            </a:r>
            <a:r>
              <a:rPr lang="en-US" sz="2400" dirty="0" smtClean="0"/>
              <a:t>Kazakhstan), </a:t>
            </a:r>
            <a:r>
              <a:rPr lang="en-US" sz="2400" dirty="0"/>
              <a:t>in 47 regions and cities of Russia and Kazakhstan</a:t>
            </a:r>
            <a:r>
              <a:rPr lang="en-US" sz="2400" dirty="0" smtClean="0"/>
              <a:t>.</a:t>
            </a:r>
            <a:endParaRPr lang="ru-RU" sz="2400" dirty="0"/>
          </a:p>
          <a:p>
            <a:pPr marL="0" indent="0">
              <a:buNone/>
            </a:pPr>
            <a:endParaRPr lang="ru-RU" dirty="0"/>
          </a:p>
        </p:txBody>
      </p:sp>
      <p:pic>
        <p:nvPicPr>
          <p:cNvPr id="4" name="Рисунок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8283" y="5938898"/>
            <a:ext cx="169545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31"/>
          <p:cNvPicPr>
            <a:picLocks noChangeAspect="1"/>
          </p:cNvPicPr>
          <p:nvPr/>
        </p:nvPicPr>
        <p:blipFill>
          <a:blip r:embed="rId3">
            <a:extLst>
              <a:ext uri="{28A0092B-C50C-407E-A947-70E740481C1C}">
                <a14:useLocalDpi xmlns:a14="http://schemas.microsoft.com/office/drawing/2010/main" val="0"/>
              </a:ext>
            </a:extLst>
          </a:blip>
          <a:srcRect t="2" b="9534"/>
          <a:stretch>
            <a:fillRect/>
          </a:stretch>
        </p:blipFill>
        <p:spPr bwMode="auto">
          <a:xfrm>
            <a:off x="1702505" y="4735268"/>
            <a:ext cx="1776412"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9183" y="6145047"/>
            <a:ext cx="16525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3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4466" y="4884332"/>
            <a:ext cx="17938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3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0725" y="5999162"/>
            <a:ext cx="13430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3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3734" y="5003437"/>
            <a:ext cx="15716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9865" y="6156348"/>
            <a:ext cx="16922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2506" y="5961999"/>
            <a:ext cx="1728787"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Заголовок 6"/>
          <p:cNvSpPr txBox="1">
            <a:spLocks/>
          </p:cNvSpPr>
          <p:nvPr/>
        </p:nvSpPr>
        <p:spPr>
          <a:xfrm>
            <a:off x="5148341" y="4378737"/>
            <a:ext cx="5101389" cy="338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PARTNERS</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6" name="Рисунок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0608" y="4987508"/>
            <a:ext cx="1428750" cy="981075"/>
          </a:xfrm>
          <a:prstGeom prst="rect">
            <a:avLst/>
          </a:prstGeom>
        </p:spPr>
      </p:pic>
      <p:pic>
        <p:nvPicPr>
          <p:cNvPr id="2" name="Рисунок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7627" y="4867257"/>
            <a:ext cx="1726079" cy="1071641"/>
          </a:xfrm>
          <a:prstGeom prst="rect">
            <a:avLst/>
          </a:prstGeom>
        </p:spPr>
      </p:pic>
      <p:sp>
        <p:nvSpPr>
          <p:cNvPr id="17" name="Прямоугольник с двумя скругленными соседними углами 16"/>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Заголовок 1"/>
          <p:cNvSpPr txBox="1">
            <a:spLocks/>
          </p:cNvSpPr>
          <p:nvPr/>
        </p:nvSpPr>
        <p:spPr>
          <a:xfrm>
            <a:off x="25758" y="17091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ABOUT </a:t>
            </a:r>
            <a:r>
              <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rPr>
              <a:t> </a:t>
            </a:r>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OUR</a:t>
            </a:r>
            <a:r>
              <a:rPr lang="ru-RU"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 </a:t>
            </a:r>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 COMPANY</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8196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17070" b="17390"/>
          <a:stretch/>
        </p:blipFill>
        <p:spPr>
          <a:xfrm>
            <a:off x="51346" y="928630"/>
            <a:ext cx="3670479" cy="2405629"/>
          </a:xfrm>
          <a:prstGeom prst="rect">
            <a:avLst/>
          </a:prstGeom>
        </p:spPr>
      </p:pic>
      <p:sp>
        <p:nvSpPr>
          <p:cNvPr id="5" name="Прямоугольник 4"/>
          <p:cNvSpPr/>
          <p:nvPr/>
        </p:nvSpPr>
        <p:spPr>
          <a:xfrm>
            <a:off x="3721993" y="1166894"/>
            <a:ext cx="8208135" cy="2062103"/>
          </a:xfrm>
          <a:prstGeom prst="rect">
            <a:avLst/>
          </a:prstGeom>
        </p:spPr>
        <p:txBody>
          <a:bodyPr wrap="square">
            <a:spAutoFit/>
          </a:bodyPr>
          <a:lstStyle/>
          <a:p>
            <a:pPr algn="just">
              <a:spcAft>
                <a:spcPts val="0"/>
              </a:spcAft>
            </a:pPr>
            <a:r>
              <a:rPr lang="en-GB" sz="1600" dirty="0" smtClean="0">
                <a:ea typeface="MS Mincho" panose="02020609040205080304" pitchFamily="49" charset="-128"/>
                <a:cs typeface="Times New Roman" panose="02020603050405020304" pitchFamily="18" charset="0"/>
              </a:rPr>
              <a:t>The kit extends the designing capabilities, allows to create </a:t>
            </a:r>
            <a:r>
              <a:rPr lang="en-GB" sz="1600" dirty="0">
                <a:ea typeface="MS Mincho" panose="02020609040205080304" pitchFamily="49" charset="-128"/>
                <a:cs typeface="Times New Roman" panose="02020603050405020304" pitchFamily="18" charset="0"/>
              </a:rPr>
              <a:t>various </a:t>
            </a:r>
            <a:r>
              <a:rPr lang="en-GB" sz="1600" dirty="0" smtClean="0">
                <a:ea typeface="MS Mincho" panose="02020609040205080304" pitchFamily="49" charset="-128"/>
                <a:cs typeface="Times New Roman" panose="02020603050405020304" pitchFamily="18" charset="0"/>
              </a:rPr>
              <a:t>three-dimensional models.</a:t>
            </a:r>
          </a:p>
          <a:p>
            <a:pPr algn="just">
              <a:spcAft>
                <a:spcPts val="0"/>
              </a:spcAft>
            </a:pPr>
            <a:endParaRPr lang="en-GB" sz="1600" dirty="0" smtClean="0">
              <a:ea typeface="MS Mincho" panose="02020609040205080304" pitchFamily="49" charset="-128"/>
              <a:cs typeface="Times New Roman" panose="02020603050405020304" pitchFamily="18" charset="0"/>
            </a:endParaRPr>
          </a:p>
          <a:p>
            <a:pPr algn="just">
              <a:spcAft>
                <a:spcPts val="0"/>
              </a:spcAft>
            </a:pPr>
            <a:r>
              <a:rPr lang="en-GB" sz="1600" dirty="0" smtClean="0">
                <a:ea typeface="MS Mincho" panose="02020609040205080304" pitchFamily="49" charset="-128"/>
                <a:cs typeface="Times New Roman" panose="02020603050405020304" pitchFamily="18" charset="0"/>
              </a:rPr>
              <a:t>The </a:t>
            </a:r>
            <a:r>
              <a:rPr lang="en-GB" sz="1600" dirty="0">
                <a:ea typeface="MS Mincho" panose="02020609040205080304" pitchFamily="49" charset="-128"/>
                <a:cs typeface="Times New Roman" panose="02020603050405020304" pitchFamily="18" charset="0"/>
              </a:rPr>
              <a:t>kit contains at least 511 components: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plastic beams of different shapes (5 types), blocks (at least 11 types) for object construction;</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plastic corners, arcs, eyes;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engine fastening frames (3 types);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adapters (2 types);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6 rubber plates.</a:t>
            </a:r>
            <a:endParaRPr lang="ru-RU" sz="1400" dirty="0">
              <a:effectLst/>
              <a:ea typeface="MS Mincho" panose="02020609040205080304" pitchFamily="49" charset="-128"/>
              <a:cs typeface="Times New Roman" panose="02020603050405020304" pitchFamily="18"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6181" t="24977" r="5180" b="23756"/>
          <a:stretch/>
        </p:blipFill>
        <p:spPr>
          <a:xfrm>
            <a:off x="91944" y="4138130"/>
            <a:ext cx="3600000" cy="2082204"/>
          </a:xfrm>
          <a:prstGeom prst="rect">
            <a:avLst/>
          </a:prstGeom>
        </p:spPr>
      </p:pic>
      <p:sp>
        <p:nvSpPr>
          <p:cNvPr id="13" name="Заголовок 1"/>
          <p:cNvSpPr txBox="1">
            <a:spLocks/>
          </p:cNvSpPr>
          <p:nvPr/>
        </p:nvSpPr>
        <p:spPr>
          <a:xfrm>
            <a:off x="5984661" y="664047"/>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“PLASTIC”</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6062103" y="3348545"/>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“METAL”</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721824" y="3873373"/>
            <a:ext cx="8100981" cy="2308324"/>
          </a:xfrm>
          <a:prstGeom prst="rect">
            <a:avLst/>
          </a:prstGeom>
        </p:spPr>
        <p:txBody>
          <a:bodyPr wrap="square">
            <a:spAutoFit/>
          </a:bodyPr>
          <a:lstStyle/>
          <a:p>
            <a:pPr algn="just">
              <a:spcAft>
                <a:spcPts val="0"/>
              </a:spcAft>
            </a:pPr>
            <a:r>
              <a:rPr lang="en-GB" sz="1600" dirty="0" smtClean="0">
                <a:ea typeface="MS Mincho" panose="02020609040205080304" pitchFamily="49" charset="-128"/>
                <a:cs typeface="Times New Roman" panose="02020603050405020304" pitchFamily="18" charset="0"/>
              </a:rPr>
              <a:t>The metal elements of the kit allows to create strong and durable constructions and gears.</a:t>
            </a:r>
          </a:p>
          <a:p>
            <a:pPr algn="just">
              <a:spcAft>
                <a:spcPts val="0"/>
              </a:spcAft>
            </a:pPr>
            <a:r>
              <a:rPr lang="en-GB" sz="1600" dirty="0" smtClean="0">
                <a:ea typeface="MS Mincho" panose="02020609040205080304" pitchFamily="49" charset="-128"/>
                <a:cs typeface="Times New Roman" panose="02020603050405020304" pitchFamily="18" charset="0"/>
              </a:rPr>
              <a:t> </a:t>
            </a:r>
          </a:p>
          <a:p>
            <a:pPr algn="just">
              <a:spcAft>
                <a:spcPts val="0"/>
              </a:spcAft>
            </a:pPr>
            <a:r>
              <a:rPr lang="en-GB" sz="1600" dirty="0" smtClean="0">
                <a:ea typeface="MS Mincho" panose="02020609040205080304" pitchFamily="49" charset="-128"/>
                <a:cs typeface="Times New Roman" panose="02020603050405020304" pitchFamily="18" charset="0"/>
              </a:rPr>
              <a:t>The </a:t>
            </a:r>
            <a:r>
              <a:rPr lang="en-GB" sz="1600" dirty="0">
                <a:ea typeface="MS Mincho" panose="02020609040205080304" pitchFamily="49" charset="-128"/>
                <a:cs typeface="Times New Roman" panose="02020603050405020304" pitchFamily="18" charset="0"/>
              </a:rPr>
              <a:t>kit contains at least 342 components: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60 metal plates for object construction;</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coupling beams (2 kinds);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bolts (4 sizes), screw-nuts and shims;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screwdriver and wrench;</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aluminium arcs;</a:t>
            </a:r>
            <a:endParaRPr lang="ru-RU" sz="1400" dirty="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n-GB" sz="1600" dirty="0">
                <a:ea typeface="MS Mincho" panose="02020609040205080304" pitchFamily="49" charset="-128"/>
                <a:cs typeface="Times New Roman" panose="02020603050405020304" pitchFamily="18" charset="0"/>
              </a:rPr>
              <a:t>aluminium gear wheels.</a:t>
            </a:r>
            <a:endParaRPr lang="ru-RU" sz="1400" dirty="0">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194386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19821" b="19301"/>
          <a:stretch/>
        </p:blipFill>
        <p:spPr>
          <a:xfrm>
            <a:off x="0" y="4101232"/>
            <a:ext cx="3879486" cy="2361777"/>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4492" t="24038" r="2739" b="22441"/>
          <a:stretch/>
        </p:blipFill>
        <p:spPr>
          <a:xfrm>
            <a:off x="104481" y="1022020"/>
            <a:ext cx="3617343" cy="2086929"/>
          </a:xfrm>
          <a:prstGeom prst="rect">
            <a:avLst/>
          </a:prstGeom>
        </p:spPr>
      </p:pic>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3721993" y="1166894"/>
            <a:ext cx="8208135" cy="1569660"/>
          </a:xfrm>
          <a:prstGeom prst="rect">
            <a:avLst/>
          </a:prstGeom>
        </p:spPr>
        <p:txBody>
          <a:bodyPr wrap="square">
            <a:spAutoFit/>
          </a:bodyPr>
          <a:lstStyle/>
          <a:p>
            <a:pPr algn="just">
              <a:spcAft>
                <a:spcPts val="0"/>
              </a:spcAft>
            </a:pPr>
            <a:r>
              <a:rPr lang="en-GB" sz="1600" dirty="0" smtClean="0">
                <a:ea typeface="MS Mincho" panose="02020609040205080304" pitchFamily="49" charset="-128"/>
                <a:cs typeface="Times New Roman" panose="02020603050405020304" pitchFamily="18" charset="0"/>
              </a:rPr>
              <a:t>The kit allows to </a:t>
            </a:r>
            <a:r>
              <a:rPr lang="en-US" sz="1600" dirty="0">
                <a:ea typeface="MS Mincho" panose="02020609040205080304" pitchFamily="49" charset="-128"/>
                <a:cs typeface="Times New Roman" panose="02020603050405020304" pitchFamily="18" charset="0"/>
              </a:rPr>
              <a:t>expand the mobility, increase the </a:t>
            </a:r>
            <a:r>
              <a:rPr lang="en-US" sz="1600" dirty="0"/>
              <a:t>cross-country </a:t>
            </a:r>
            <a:r>
              <a:rPr lang="en-US" sz="1600" dirty="0" smtClean="0"/>
              <a:t>capability </a:t>
            </a:r>
            <a:r>
              <a:rPr lang="en-US" sz="1600" dirty="0" smtClean="0">
                <a:ea typeface="MS Mincho" panose="02020609040205080304" pitchFamily="49" charset="-128"/>
                <a:cs typeface="Times New Roman" panose="02020603050405020304" pitchFamily="18" charset="0"/>
              </a:rPr>
              <a:t>of </a:t>
            </a:r>
            <a:r>
              <a:rPr lang="en-US" sz="1600" dirty="0">
                <a:ea typeface="MS Mincho" panose="02020609040205080304" pitchFamily="49" charset="-128"/>
                <a:cs typeface="Times New Roman" panose="02020603050405020304" pitchFamily="18" charset="0"/>
              </a:rPr>
              <a:t>the robotic </a:t>
            </a:r>
            <a:r>
              <a:rPr lang="en-US" sz="1600" dirty="0" smtClean="0">
                <a:ea typeface="MS Mincho" panose="02020609040205080304" pitchFamily="49" charset="-128"/>
                <a:cs typeface="Times New Roman" panose="02020603050405020304" pitchFamily="18" charset="0"/>
              </a:rPr>
              <a:t>systems.</a:t>
            </a:r>
            <a:endParaRPr lang="en-GB" sz="1600" dirty="0" smtClean="0">
              <a:ea typeface="MS Mincho" panose="02020609040205080304" pitchFamily="49" charset="-128"/>
              <a:cs typeface="Times New Roman" panose="02020603050405020304" pitchFamily="18" charset="0"/>
            </a:endParaRPr>
          </a:p>
          <a:p>
            <a:pPr algn="just">
              <a:spcAft>
                <a:spcPts val="0"/>
              </a:spcAft>
            </a:pPr>
            <a:endParaRPr lang="en-GB" sz="1600" dirty="0" smtClean="0">
              <a:ea typeface="MS Mincho" panose="02020609040205080304" pitchFamily="49" charset="-128"/>
              <a:cs typeface="Times New Roman" panose="02020603050405020304" pitchFamily="18" charset="0"/>
            </a:endParaRPr>
          </a:p>
          <a:p>
            <a:r>
              <a:rPr lang="en-GB" sz="1600" dirty="0"/>
              <a:t>The kit contains at least 120 components:</a:t>
            </a:r>
            <a:endParaRPr lang="ru-RU" sz="1600" dirty="0"/>
          </a:p>
          <a:p>
            <a:pPr marL="342900" lvl="0" indent="-342900">
              <a:buFont typeface="+mj-lt"/>
              <a:buAutoNum type="arabicPeriod"/>
            </a:pPr>
            <a:r>
              <a:rPr lang="en-GB" sz="1600" dirty="0"/>
              <a:t>wheels (8 types and sizes);</a:t>
            </a:r>
            <a:endParaRPr lang="ru-RU" sz="1600" dirty="0"/>
          </a:p>
          <a:p>
            <a:pPr marL="342900" lvl="0" indent="-342900">
              <a:buFont typeface="+mj-lt"/>
              <a:buAutoNum type="arabicPeriod"/>
            </a:pPr>
            <a:r>
              <a:rPr lang="en-GB" sz="1600" dirty="0"/>
              <a:t>set of links for caterpillar.</a:t>
            </a:r>
            <a:endParaRPr lang="ru-RU" sz="1600" dirty="0"/>
          </a:p>
        </p:txBody>
      </p:sp>
      <p:sp>
        <p:nvSpPr>
          <p:cNvPr id="13" name="Заголовок 1"/>
          <p:cNvSpPr txBox="1">
            <a:spLocks/>
          </p:cNvSpPr>
          <p:nvPr/>
        </p:nvSpPr>
        <p:spPr>
          <a:xfrm>
            <a:off x="4300987" y="664047"/>
            <a:ext cx="7435956"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“WHEELS AND CATTERPILLARS”</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3879486" y="3348545"/>
            <a:ext cx="7724379"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KITS  “SERVOMOTOR” AND “DC MOTOR”</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828644" y="3781563"/>
            <a:ext cx="8200897" cy="1077218"/>
          </a:xfrm>
          <a:prstGeom prst="rect">
            <a:avLst/>
          </a:prstGeom>
        </p:spPr>
        <p:txBody>
          <a:bodyPr wrap="square">
            <a:spAutoFit/>
          </a:bodyPr>
          <a:lstStyle/>
          <a:p>
            <a:r>
              <a:rPr lang="en-GB" sz="1600" dirty="0" smtClean="0">
                <a:solidFill>
                  <a:srgbClr val="FF6600"/>
                </a:solidFill>
              </a:rPr>
              <a:t>Resource kit “DC MOTOR” </a:t>
            </a:r>
            <a:r>
              <a:rPr lang="en-GB" sz="1600" dirty="0" smtClean="0"/>
              <a:t>is needed to </a:t>
            </a:r>
            <a:r>
              <a:rPr lang="en-US" sz="1600" dirty="0" smtClean="0"/>
              <a:t>increase </a:t>
            </a:r>
            <a:r>
              <a:rPr lang="en-US" sz="1600" dirty="0"/>
              <a:t>the number of used engines in robotic </a:t>
            </a:r>
            <a:r>
              <a:rPr lang="en-US" sz="1600" dirty="0" smtClean="0"/>
              <a:t>models.</a:t>
            </a:r>
          </a:p>
          <a:p>
            <a:r>
              <a:rPr lang="en-GB" sz="1600" dirty="0" smtClean="0"/>
              <a:t>The </a:t>
            </a:r>
            <a:r>
              <a:rPr lang="en-GB" sz="1600" dirty="0"/>
              <a:t>kit contains 4 components:</a:t>
            </a:r>
            <a:endParaRPr lang="ru-RU" sz="1600" dirty="0"/>
          </a:p>
          <a:p>
            <a:pPr marL="342900" lvl="0" indent="-342900">
              <a:buFont typeface="+mj-lt"/>
              <a:buAutoNum type="arabicPeriod"/>
            </a:pPr>
            <a:r>
              <a:rPr lang="en-GB" sz="1600" dirty="0"/>
              <a:t>DC motor;</a:t>
            </a:r>
            <a:endParaRPr lang="ru-RU" sz="1600" dirty="0"/>
          </a:p>
          <a:p>
            <a:pPr marL="342900" lvl="0" indent="-342900">
              <a:buFont typeface="+mj-lt"/>
              <a:buAutoNum type="arabicPeriod"/>
            </a:pPr>
            <a:r>
              <a:rPr lang="en-GB" sz="1600" dirty="0"/>
              <a:t>set of frames</a:t>
            </a:r>
            <a:r>
              <a:rPr lang="en-GB" sz="1600" dirty="0" smtClean="0"/>
              <a:t>.</a:t>
            </a:r>
            <a:endParaRPr lang="ru-RU" sz="1600" dirty="0"/>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2243" y="4371688"/>
            <a:ext cx="2577885" cy="19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Прямоугольник 18"/>
          <p:cNvSpPr/>
          <p:nvPr/>
        </p:nvSpPr>
        <p:spPr>
          <a:xfrm>
            <a:off x="3840850" y="4935540"/>
            <a:ext cx="5264514" cy="1815882"/>
          </a:xfrm>
          <a:prstGeom prst="rect">
            <a:avLst/>
          </a:prstGeom>
        </p:spPr>
        <p:txBody>
          <a:bodyPr wrap="square">
            <a:spAutoFit/>
          </a:bodyPr>
          <a:lstStyle/>
          <a:p>
            <a:r>
              <a:rPr lang="en-GB" sz="1600" dirty="0" smtClean="0">
                <a:solidFill>
                  <a:srgbClr val="FF6600"/>
                </a:solidFill>
              </a:rPr>
              <a:t>Resource kit “SERVOMOTOR”</a:t>
            </a:r>
            <a:r>
              <a:rPr lang="en-GB" sz="1600" dirty="0">
                <a:solidFill>
                  <a:srgbClr val="FF6600"/>
                </a:solidFill>
              </a:rPr>
              <a:t> </a:t>
            </a:r>
            <a:r>
              <a:rPr lang="en-US" sz="1600" dirty="0" smtClean="0"/>
              <a:t>helps </a:t>
            </a:r>
            <a:r>
              <a:rPr lang="en-US" sz="1600" dirty="0"/>
              <a:t>to simulate the various movements of robots.</a:t>
            </a:r>
            <a:endParaRPr lang="en-GB" sz="1600" dirty="0" smtClean="0"/>
          </a:p>
          <a:p>
            <a:r>
              <a:rPr lang="en-GB" sz="1600" dirty="0" smtClean="0"/>
              <a:t>The </a:t>
            </a:r>
            <a:r>
              <a:rPr lang="en-GB" sz="1600" dirty="0"/>
              <a:t>kit contains 5 components:</a:t>
            </a:r>
            <a:endParaRPr lang="ru-RU" sz="1600" dirty="0"/>
          </a:p>
          <a:p>
            <a:pPr marL="342900" indent="-342900">
              <a:buFont typeface="+mj-lt"/>
              <a:buAutoNum type="arabicPeriod"/>
            </a:pPr>
            <a:r>
              <a:rPr lang="en-GB" sz="1600" dirty="0" smtClean="0"/>
              <a:t>servo </a:t>
            </a:r>
            <a:r>
              <a:rPr lang="en-GB" sz="1600" dirty="0"/>
              <a:t>motor;</a:t>
            </a:r>
            <a:endParaRPr lang="ru-RU" sz="1600" dirty="0"/>
          </a:p>
          <a:p>
            <a:pPr marL="342900" lvl="0" indent="-342900">
              <a:buFont typeface="+mj-lt"/>
              <a:buAutoNum type="arabicPeriod"/>
            </a:pPr>
            <a:r>
              <a:rPr lang="en-GB" sz="1600" dirty="0"/>
              <a:t>set of servo horns (big and small);</a:t>
            </a:r>
            <a:endParaRPr lang="ru-RU" sz="1600" dirty="0"/>
          </a:p>
          <a:p>
            <a:pPr marL="342900" lvl="0" indent="-342900">
              <a:buFont typeface="+mj-lt"/>
              <a:buAutoNum type="arabicPeriod"/>
            </a:pPr>
            <a:r>
              <a:rPr lang="en-GB" sz="1600" dirty="0"/>
              <a:t>set of frames.</a:t>
            </a:r>
            <a:endParaRPr lang="ru-RU" sz="1600" dirty="0"/>
          </a:p>
          <a:p>
            <a:endParaRPr lang="ru-RU" sz="1600" dirty="0"/>
          </a:p>
        </p:txBody>
      </p:sp>
    </p:spTree>
    <p:extLst>
      <p:ext uri="{BB962C8B-B14F-4D97-AF65-F5344CB8AC3E}">
        <p14:creationId xmlns:p14="http://schemas.microsoft.com/office/powerpoint/2010/main" val="255651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l="7309" t="20094" r="5744" b="20563"/>
          <a:stretch/>
        </p:blipFill>
        <p:spPr>
          <a:xfrm>
            <a:off x="99295" y="4121183"/>
            <a:ext cx="3566891" cy="2434423"/>
          </a:xfrm>
          <a:prstGeom prst="rect">
            <a:avLst/>
          </a:prstGeom>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5430" t="20282" r="4993" b="19624"/>
          <a:stretch/>
        </p:blipFill>
        <p:spPr>
          <a:xfrm>
            <a:off x="64395" y="967988"/>
            <a:ext cx="3672000" cy="2463396"/>
          </a:xfrm>
          <a:prstGeom prst="rect">
            <a:avLst/>
          </a:prstGeom>
        </p:spPr>
      </p:pic>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3721993" y="1166894"/>
            <a:ext cx="4855337" cy="1815882"/>
          </a:xfrm>
          <a:prstGeom prst="rect">
            <a:avLst/>
          </a:prstGeom>
        </p:spPr>
        <p:txBody>
          <a:bodyPr wrap="square">
            <a:spAutoFit/>
          </a:bodyPr>
          <a:lstStyle/>
          <a:p>
            <a:pPr algn="just">
              <a:spcAft>
                <a:spcPts val="0"/>
              </a:spcAft>
            </a:pPr>
            <a:r>
              <a:rPr lang="en-GB" sz="1600" dirty="0" smtClean="0">
                <a:ea typeface="MS Mincho" panose="02020609040205080304" pitchFamily="49" charset="-128"/>
                <a:cs typeface="Times New Roman" panose="02020603050405020304" pitchFamily="18" charset="0"/>
              </a:rPr>
              <a:t>“</a:t>
            </a:r>
            <a:r>
              <a:rPr lang="en-GB" sz="1600" dirty="0" err="1" smtClean="0">
                <a:ea typeface="MS Mincho" panose="02020609040205080304" pitchFamily="49" charset="-128"/>
                <a:cs typeface="Times New Roman" panose="02020603050405020304" pitchFamily="18" charset="0"/>
              </a:rPr>
              <a:t>Trackduino</a:t>
            </a:r>
            <a:r>
              <a:rPr lang="en-GB" sz="1600" dirty="0" smtClean="0">
                <a:ea typeface="MS Mincho" panose="02020609040205080304" pitchFamily="49" charset="-128"/>
                <a:cs typeface="Times New Roman" panose="02020603050405020304" pitchFamily="18" charset="0"/>
              </a:rPr>
              <a:t>” kit </a:t>
            </a:r>
            <a:r>
              <a:rPr lang="en-US" sz="1600" dirty="0" smtClean="0">
                <a:ea typeface="MS Mincho" panose="02020609040205080304" pitchFamily="49" charset="-128"/>
                <a:cs typeface="Times New Roman" panose="02020603050405020304" pitchFamily="18" charset="0"/>
              </a:rPr>
              <a:t>provides </a:t>
            </a:r>
            <a:r>
              <a:rPr lang="en-US" sz="1600" dirty="0">
                <a:ea typeface="MS Mincho" panose="02020609040205080304" pitchFamily="49" charset="-128"/>
                <a:cs typeface="Times New Roman" panose="02020603050405020304" pitchFamily="18" charset="0"/>
              </a:rPr>
              <a:t>a huge opportunity to create any </a:t>
            </a:r>
            <a:r>
              <a:rPr lang="en-US" sz="1600" dirty="0" smtClean="0">
                <a:ea typeface="MS Mincho" panose="02020609040205080304" pitchFamily="49" charset="-128"/>
                <a:cs typeface="Times New Roman" panose="02020603050405020304" pitchFamily="18" charset="0"/>
              </a:rPr>
              <a:t>robots, </a:t>
            </a:r>
            <a:r>
              <a:rPr lang="en-US" sz="1600" dirty="0">
                <a:ea typeface="MS Mincho" panose="02020609040205080304" pitchFamily="49" charset="-128"/>
                <a:cs typeface="Times New Roman" panose="02020603050405020304" pitchFamily="18" charset="0"/>
              </a:rPr>
              <a:t>you can connect sensors, </a:t>
            </a:r>
            <a:r>
              <a:rPr lang="en-US" sz="1600" dirty="0" smtClean="0">
                <a:ea typeface="MS Mincho" panose="02020609040205080304" pitchFamily="49" charset="-128"/>
                <a:cs typeface="Times New Roman" panose="02020603050405020304" pitchFamily="18" charset="0"/>
              </a:rPr>
              <a:t>motors</a:t>
            </a:r>
            <a:r>
              <a:rPr lang="en-US" sz="1600" dirty="0">
                <a:ea typeface="MS Mincho" panose="02020609040205080304" pitchFamily="49" charset="-128"/>
                <a:cs typeface="Times New Roman" panose="02020603050405020304" pitchFamily="18" charset="0"/>
              </a:rPr>
              <a:t>, </a:t>
            </a:r>
            <a:r>
              <a:rPr lang="en-US" sz="1600" dirty="0" smtClean="0">
                <a:ea typeface="MS Mincho" panose="02020609040205080304" pitchFamily="49" charset="-128"/>
                <a:cs typeface="Times New Roman" panose="02020603050405020304" pitchFamily="18" charset="0"/>
              </a:rPr>
              <a:t>displays. </a:t>
            </a:r>
          </a:p>
          <a:p>
            <a:pPr algn="just">
              <a:spcAft>
                <a:spcPts val="0"/>
              </a:spcAft>
            </a:pPr>
            <a:endParaRPr lang="en-GB" sz="1600" dirty="0" smtClean="0">
              <a:ea typeface="MS Mincho" panose="02020609040205080304" pitchFamily="49" charset="-128"/>
              <a:cs typeface="Times New Roman" panose="02020603050405020304" pitchFamily="18" charset="0"/>
            </a:endParaRPr>
          </a:p>
          <a:p>
            <a:r>
              <a:rPr lang="en-GB" sz="1600" dirty="0"/>
              <a:t>The kit contains 3 components:</a:t>
            </a:r>
            <a:endParaRPr lang="ru-RU" sz="1600" dirty="0"/>
          </a:p>
          <a:p>
            <a:pPr marL="342900" lvl="0" indent="-342900">
              <a:buFont typeface="+mj-lt"/>
              <a:buAutoNum type="arabicPeriod"/>
            </a:pPr>
            <a:r>
              <a:rPr lang="en-GB" sz="1600" dirty="0" smtClean="0"/>
              <a:t>Controller </a:t>
            </a:r>
            <a:r>
              <a:rPr lang="en-GB" sz="1600" dirty="0" err="1" smtClean="0"/>
              <a:t>Trackduino</a:t>
            </a:r>
            <a:r>
              <a:rPr lang="en-GB" sz="1600" dirty="0" smtClean="0"/>
              <a:t>;</a:t>
            </a:r>
            <a:endParaRPr lang="ru-RU" sz="1600" dirty="0"/>
          </a:p>
          <a:p>
            <a:pPr marL="342900" lvl="0" indent="-342900">
              <a:buFont typeface="+mj-lt"/>
              <a:buAutoNum type="arabicPeriod"/>
            </a:pPr>
            <a:r>
              <a:rPr lang="en-GB" sz="1600" dirty="0"/>
              <a:t>USB cable;</a:t>
            </a:r>
            <a:endParaRPr lang="ru-RU" sz="1600" dirty="0"/>
          </a:p>
          <a:p>
            <a:pPr marL="342900" lvl="0" indent="-342900">
              <a:buFont typeface="+mj-lt"/>
              <a:buAutoNum type="arabicPeriod"/>
            </a:pPr>
            <a:r>
              <a:rPr lang="en-GB" sz="1600" dirty="0"/>
              <a:t>case for 9 V batteries.</a:t>
            </a:r>
            <a:endParaRPr lang="ru-RU" sz="1600" dirty="0"/>
          </a:p>
        </p:txBody>
      </p:sp>
      <p:sp>
        <p:nvSpPr>
          <p:cNvPr id="13" name="Заголовок 1"/>
          <p:cNvSpPr txBox="1">
            <a:spLocks/>
          </p:cNvSpPr>
          <p:nvPr/>
        </p:nvSpPr>
        <p:spPr>
          <a:xfrm>
            <a:off x="4300987" y="664047"/>
            <a:ext cx="7435956"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“TRACKDUINO”</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3879486" y="3940973"/>
            <a:ext cx="7724379"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“SHAFTS AND GEARS</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794310" y="4429550"/>
            <a:ext cx="8200897" cy="1815882"/>
          </a:xfrm>
          <a:prstGeom prst="rect">
            <a:avLst/>
          </a:prstGeom>
        </p:spPr>
        <p:txBody>
          <a:bodyPr wrap="square">
            <a:spAutoFit/>
          </a:bodyPr>
          <a:lstStyle/>
          <a:p>
            <a:r>
              <a:rPr lang="en-US" sz="1600" dirty="0" smtClean="0"/>
              <a:t>Resource kit “Shafts and gears” allows </a:t>
            </a:r>
            <a:r>
              <a:rPr lang="en-US" sz="1600" dirty="0"/>
              <a:t>to create swivel joints, complex fasteners, as well as gear-based mechanisms</a:t>
            </a:r>
            <a:r>
              <a:rPr lang="en-US" sz="1600" dirty="0" smtClean="0"/>
              <a:t>.</a:t>
            </a:r>
          </a:p>
          <a:p>
            <a:endParaRPr lang="en-GB" sz="1600" dirty="0" smtClean="0"/>
          </a:p>
          <a:p>
            <a:r>
              <a:rPr lang="en-GB" sz="1600" dirty="0" smtClean="0"/>
              <a:t>The </a:t>
            </a:r>
            <a:r>
              <a:rPr lang="en-GB" sz="1600" dirty="0"/>
              <a:t>kit contains at least 328 components:</a:t>
            </a:r>
            <a:endParaRPr lang="ru-RU" sz="1600" dirty="0"/>
          </a:p>
          <a:p>
            <a:pPr marL="342900" lvl="0" indent="-342900">
              <a:buFont typeface="+mj-lt"/>
              <a:buAutoNum type="arabicPeriod"/>
            </a:pPr>
            <a:r>
              <a:rPr lang="en-GB" sz="1600" dirty="0"/>
              <a:t>plastic (4 types) and aluminium (5 types) shafts;</a:t>
            </a:r>
            <a:endParaRPr lang="ru-RU" sz="1600" dirty="0"/>
          </a:p>
          <a:p>
            <a:pPr marL="342900" lvl="0" indent="-342900">
              <a:buFont typeface="+mj-lt"/>
              <a:buAutoNum type="arabicPeriod"/>
            </a:pPr>
            <a:r>
              <a:rPr lang="en-GB" sz="1600" dirty="0"/>
              <a:t>plastic, rubber and metal couplings;</a:t>
            </a:r>
            <a:endParaRPr lang="ru-RU" sz="1600" dirty="0"/>
          </a:p>
          <a:p>
            <a:pPr marL="342900" lvl="0" indent="-342900">
              <a:buFont typeface="+mj-lt"/>
              <a:buAutoNum type="arabicPeriod"/>
            </a:pPr>
            <a:r>
              <a:rPr lang="en-GB" sz="1600" dirty="0"/>
              <a:t>plastic sleeves (2 types); gears (4 types), levers.</a:t>
            </a:r>
            <a:endParaRPr lang="ru-RU" sz="1600" dirty="0"/>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1834" t="10705" r="7766" b="12112"/>
          <a:stretch/>
        </p:blipFill>
        <p:spPr>
          <a:xfrm>
            <a:off x="8834907" y="1049543"/>
            <a:ext cx="3194634" cy="2054764"/>
          </a:xfrm>
          <a:prstGeom prst="rect">
            <a:avLst/>
          </a:prstGeom>
        </p:spPr>
      </p:pic>
    </p:spTree>
    <p:extLst>
      <p:ext uri="{BB962C8B-B14F-4D97-AF65-F5344CB8AC3E}">
        <p14:creationId xmlns:p14="http://schemas.microsoft.com/office/powerpoint/2010/main" val="2702835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3721993" y="1166894"/>
            <a:ext cx="8208135" cy="1815882"/>
          </a:xfrm>
          <a:prstGeom prst="rect">
            <a:avLst/>
          </a:prstGeom>
        </p:spPr>
        <p:txBody>
          <a:bodyPr wrap="square">
            <a:spAutoFit/>
          </a:bodyPr>
          <a:lstStyle/>
          <a:p>
            <a:pPr algn="just">
              <a:spcAft>
                <a:spcPts val="0"/>
              </a:spcAft>
            </a:pPr>
            <a:r>
              <a:rPr lang="en-US" sz="1600" dirty="0">
                <a:ea typeface="MS Mincho" panose="02020609040205080304" pitchFamily="49" charset="-128"/>
                <a:cs typeface="Times New Roman" panose="02020603050405020304" pitchFamily="18" charset="0"/>
              </a:rPr>
              <a:t>This kit comes in handy for displaying graphic information: text, images and simple drawings. </a:t>
            </a:r>
            <a:r>
              <a:rPr lang="en-US" sz="1600" dirty="0" smtClean="0">
                <a:ea typeface="MS Mincho" panose="02020609040205080304" pitchFamily="49" charset="-128"/>
                <a:cs typeface="Times New Roman" panose="02020603050405020304" pitchFamily="18" charset="0"/>
              </a:rPr>
              <a:t>The display </a:t>
            </a:r>
            <a:r>
              <a:rPr lang="en-US" sz="1600" dirty="0">
                <a:ea typeface="MS Mincho" panose="02020609040205080304" pitchFamily="49" charset="-128"/>
                <a:cs typeface="Times New Roman" panose="02020603050405020304" pitchFamily="18" charset="0"/>
              </a:rPr>
              <a:t>has the 320x240 </a:t>
            </a:r>
            <a:r>
              <a:rPr lang="en-US" sz="1600" dirty="0" err="1">
                <a:ea typeface="MS Mincho" panose="02020609040205080304" pitchFamily="49" charset="-128"/>
                <a:cs typeface="Times New Roman" panose="02020603050405020304" pitchFamily="18" charset="0"/>
              </a:rPr>
              <a:t>pel</a:t>
            </a:r>
            <a:r>
              <a:rPr lang="en-US" sz="1600" dirty="0">
                <a:ea typeface="MS Mincho" panose="02020609040205080304" pitchFamily="49" charset="-128"/>
                <a:cs typeface="Times New Roman" panose="02020603050405020304" pitchFamily="18" charset="0"/>
              </a:rPr>
              <a:t> resolution, is controlled by UART and has a resistive touchscreen.</a:t>
            </a:r>
          </a:p>
          <a:p>
            <a:pPr algn="just">
              <a:spcAft>
                <a:spcPts val="0"/>
              </a:spcAft>
            </a:pPr>
            <a:r>
              <a:rPr lang="en-US" sz="1600" dirty="0">
                <a:ea typeface="MS Mincho" panose="02020609040205080304" pitchFamily="49" charset="-128"/>
                <a:cs typeface="Times New Roman" panose="02020603050405020304" pitchFamily="18" charset="0"/>
              </a:rPr>
              <a:t>With the help of libraries and graphic blocks included in the </a:t>
            </a:r>
            <a:r>
              <a:rPr lang="en-US" sz="1600" dirty="0" err="1">
                <a:ea typeface="MS Mincho" panose="02020609040205080304" pitchFamily="49" charset="-128"/>
                <a:cs typeface="Times New Roman" panose="02020603050405020304" pitchFamily="18" charset="0"/>
              </a:rPr>
              <a:t>Robotrack</a:t>
            </a:r>
            <a:r>
              <a:rPr lang="en-US" sz="1600" dirty="0">
                <a:ea typeface="MS Mincho" panose="02020609040205080304" pitchFamily="49" charset="-128"/>
                <a:cs typeface="Times New Roman" panose="02020603050405020304" pitchFamily="18" charset="0"/>
              </a:rPr>
              <a:t> software, you can perform basic actions: to draw some geometric figures, to display the text, to turn on the drawing mode on the touch-screen. </a:t>
            </a:r>
            <a:endParaRPr lang="en-US" sz="1600" dirty="0" smtClean="0">
              <a:ea typeface="MS Mincho" panose="02020609040205080304" pitchFamily="49" charset="-128"/>
              <a:cs typeface="Times New Roman" panose="02020603050405020304" pitchFamily="18" charset="0"/>
            </a:endParaRPr>
          </a:p>
          <a:p>
            <a:pPr algn="just">
              <a:spcAft>
                <a:spcPts val="0"/>
              </a:spcAft>
            </a:pPr>
            <a:endParaRPr lang="en-US" sz="1600" dirty="0">
              <a:ea typeface="MS Mincho" panose="02020609040205080304" pitchFamily="49" charset="-128"/>
              <a:cs typeface="Times New Roman" panose="02020603050405020304" pitchFamily="18" charset="0"/>
            </a:endParaRPr>
          </a:p>
          <a:p>
            <a:pPr algn="just">
              <a:spcAft>
                <a:spcPts val="0"/>
              </a:spcAft>
            </a:pPr>
            <a:r>
              <a:rPr lang="en-US" sz="1600" dirty="0" smtClean="0">
                <a:ea typeface="MS Mincho" panose="02020609040205080304" pitchFamily="49" charset="-128"/>
                <a:cs typeface="Times New Roman" panose="02020603050405020304" pitchFamily="18" charset="0"/>
              </a:rPr>
              <a:t>The </a:t>
            </a:r>
            <a:r>
              <a:rPr lang="en-US" sz="1600" dirty="0">
                <a:ea typeface="MS Mincho" panose="02020609040205080304" pitchFamily="49" charset="-128"/>
                <a:cs typeface="Times New Roman" panose="02020603050405020304" pitchFamily="18" charset="0"/>
              </a:rPr>
              <a:t>kit contains 1 </a:t>
            </a:r>
            <a:r>
              <a:rPr lang="en-US" sz="1600" dirty="0" smtClean="0">
                <a:ea typeface="MS Mincho" panose="02020609040205080304" pitchFamily="49" charset="-128"/>
                <a:cs typeface="Times New Roman" panose="02020603050405020304" pitchFamily="18" charset="0"/>
              </a:rPr>
              <a:t>color </a:t>
            </a:r>
            <a:r>
              <a:rPr lang="en-US" sz="1600" dirty="0">
                <a:ea typeface="MS Mincho" panose="02020609040205080304" pitchFamily="49" charset="-128"/>
                <a:cs typeface="Times New Roman" panose="02020603050405020304" pitchFamily="18" charset="0"/>
              </a:rPr>
              <a:t>touchscreen TFT display.</a:t>
            </a:r>
          </a:p>
        </p:txBody>
      </p:sp>
      <p:sp>
        <p:nvSpPr>
          <p:cNvPr id="13" name="Заголовок 1"/>
          <p:cNvSpPr txBox="1">
            <a:spLocks/>
          </p:cNvSpPr>
          <p:nvPr/>
        </p:nvSpPr>
        <p:spPr>
          <a:xfrm>
            <a:off x="3850783" y="664047"/>
            <a:ext cx="7972022"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“COLOR TOUCHSCREEN TFT DISPLAY”</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3795145" y="3630357"/>
            <a:ext cx="7753082"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“TEMPERATURE SENSOR”</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786303" y="4155185"/>
            <a:ext cx="8100981" cy="1323439"/>
          </a:xfrm>
          <a:prstGeom prst="rect">
            <a:avLst/>
          </a:prstGeom>
        </p:spPr>
        <p:txBody>
          <a:bodyPr wrap="square">
            <a:spAutoFit/>
          </a:bodyPr>
          <a:lstStyle/>
          <a:p>
            <a:pPr algn="just"/>
            <a:r>
              <a:rPr lang="en-GB" sz="1600" dirty="0"/>
              <a:t>The temperature sensor is useful for measuring the temperature of air, liquids and other objects in a wide temperature range (from -55 to +125 Celsius degrees) with an error of +/- 0,5 degree in the range from -10 to +125 degrees</a:t>
            </a:r>
            <a:r>
              <a:rPr lang="en-GB" sz="1600" dirty="0" smtClean="0"/>
              <a:t>.</a:t>
            </a:r>
          </a:p>
          <a:p>
            <a:pPr algn="just"/>
            <a:endParaRPr lang="ru-RU" sz="1600" dirty="0"/>
          </a:p>
          <a:p>
            <a:pPr algn="just"/>
            <a:r>
              <a:rPr lang="en-GB" sz="1600" dirty="0"/>
              <a:t>The kit contains 1 temperature sensor.</a:t>
            </a:r>
            <a:endParaRPr lang="ru-RU" sz="1600"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l="16251" t="8299" r="14434" b="18064"/>
          <a:stretch/>
        </p:blipFill>
        <p:spPr>
          <a:xfrm>
            <a:off x="410874" y="1028829"/>
            <a:ext cx="2962140" cy="2092012"/>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34478" t="8075" r="29192" b="11549"/>
          <a:stretch/>
        </p:blipFill>
        <p:spPr>
          <a:xfrm rot="16200000">
            <a:off x="886801" y="3679260"/>
            <a:ext cx="2021820" cy="2973671"/>
          </a:xfrm>
          <a:prstGeom prst="rect">
            <a:avLst/>
          </a:prstGeom>
        </p:spPr>
      </p:pic>
    </p:spTree>
    <p:extLst>
      <p:ext uri="{BB962C8B-B14F-4D97-AF65-F5344CB8AC3E}">
        <p14:creationId xmlns:p14="http://schemas.microsoft.com/office/powerpoint/2010/main" val="576799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42983"/>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mn-lt"/>
              </a:rPr>
              <a:t>Allows </a:t>
            </a:r>
            <a:r>
              <a:rPr lang="en-US" sz="2000" dirty="0">
                <a:latin typeface="+mn-lt"/>
              </a:rPr>
              <a:t>you to extend the capabilities of the construction </a:t>
            </a:r>
            <a:r>
              <a:rPr lang="en-US" sz="2000" dirty="0" smtClean="0">
                <a:latin typeface="+mn-lt"/>
              </a:rPr>
              <a:t>toy sets </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RESOURCE KIT</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5" name="Прямоугольник 4"/>
          <p:cNvSpPr/>
          <p:nvPr/>
        </p:nvSpPr>
        <p:spPr>
          <a:xfrm>
            <a:off x="3721993" y="1166894"/>
            <a:ext cx="8208135" cy="1077218"/>
          </a:xfrm>
          <a:prstGeom prst="rect">
            <a:avLst/>
          </a:prstGeom>
        </p:spPr>
        <p:txBody>
          <a:bodyPr wrap="square">
            <a:spAutoFit/>
          </a:bodyPr>
          <a:lstStyle/>
          <a:p>
            <a:pPr algn="just"/>
            <a:r>
              <a:rPr lang="en-GB" sz="1600" dirty="0"/>
              <a:t>Helical gear is necessary for complex mechanical transmission creation and for increase of the lifting mechanisms power and the motion transferring at the angle of 90 degrees. </a:t>
            </a:r>
            <a:endParaRPr lang="en-GB" sz="1600" dirty="0" smtClean="0"/>
          </a:p>
          <a:p>
            <a:pPr algn="just"/>
            <a:endParaRPr lang="en-GB" sz="1600" dirty="0"/>
          </a:p>
          <a:p>
            <a:pPr algn="just"/>
            <a:r>
              <a:rPr lang="en-GB" sz="1600" dirty="0" smtClean="0"/>
              <a:t>The </a:t>
            </a:r>
            <a:r>
              <a:rPr lang="en-GB" sz="1600" dirty="0"/>
              <a:t>kit contains 1 worm gear.</a:t>
            </a:r>
            <a:endParaRPr lang="ru-RU" sz="1600" dirty="0"/>
          </a:p>
        </p:txBody>
      </p:sp>
      <p:sp>
        <p:nvSpPr>
          <p:cNvPr id="13" name="Заголовок 1"/>
          <p:cNvSpPr txBox="1">
            <a:spLocks/>
          </p:cNvSpPr>
          <p:nvPr/>
        </p:nvSpPr>
        <p:spPr>
          <a:xfrm>
            <a:off x="3850783" y="664047"/>
            <a:ext cx="7972022"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a:t>
            </a:r>
            <a:r>
              <a:rPr lang="en-US" sz="2200" dirty="0">
                <a:solidFill>
                  <a:srgbClr val="FF6600"/>
                </a:solidFill>
                <a:latin typeface="Constantia" panose="02030602050306030303" pitchFamily="18" charset="0"/>
                <a:ea typeface="Tahoma" panose="020B0604030504040204" pitchFamily="34" charset="0"/>
                <a:cs typeface="Tahoma" panose="020B0604030504040204" pitchFamily="34" charset="0"/>
              </a:rPr>
              <a:t>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“WORM GEAR”</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16" name="Заголовок 1"/>
          <p:cNvSpPr txBox="1">
            <a:spLocks/>
          </p:cNvSpPr>
          <p:nvPr/>
        </p:nvSpPr>
        <p:spPr>
          <a:xfrm>
            <a:off x="3795145" y="3630357"/>
            <a:ext cx="7753082"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RESOURCE KIT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BENDING </a:t>
            </a:r>
            <a:r>
              <a:rPr lang="en-US" sz="2200" dirty="0" smtClean="0">
                <a:solidFill>
                  <a:srgbClr val="FF6600"/>
                </a:solidFill>
                <a:latin typeface="Constantia" panose="02030602050306030303" pitchFamily="18" charset="0"/>
                <a:ea typeface="Tahoma" panose="020B0604030504040204" pitchFamily="34" charset="0"/>
                <a:cs typeface="Tahoma" panose="020B0604030504040204" pitchFamily="34" charset="0"/>
              </a:rPr>
              <a:t>SENSOR”</a:t>
            </a:r>
            <a:endParaRPr lang="ru-RU" sz="2200" dirty="0">
              <a:solidFill>
                <a:srgbClr val="FF6600"/>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Прямоугольник 6"/>
          <p:cNvSpPr/>
          <p:nvPr/>
        </p:nvSpPr>
        <p:spPr>
          <a:xfrm>
            <a:off x="3786303" y="4155185"/>
            <a:ext cx="8100981" cy="1569660"/>
          </a:xfrm>
          <a:prstGeom prst="rect">
            <a:avLst/>
          </a:prstGeom>
        </p:spPr>
        <p:txBody>
          <a:bodyPr wrap="square">
            <a:spAutoFit/>
          </a:bodyPr>
          <a:lstStyle/>
          <a:p>
            <a:r>
              <a:rPr lang="en-GB" sz="1600" dirty="0"/>
              <a:t>Bend sensor can be used:</a:t>
            </a:r>
            <a:endParaRPr lang="ru-RU" sz="1600" dirty="0"/>
          </a:p>
          <a:p>
            <a:pPr marL="285750" lvl="0" indent="-285750">
              <a:buClr>
                <a:srgbClr val="FF6600"/>
              </a:buClr>
              <a:buFont typeface="Arial" panose="020B0604020202020204" pitchFamily="34" charset="0"/>
              <a:buChar char="•"/>
            </a:pPr>
            <a:r>
              <a:rPr lang="en-GB" sz="1600" dirty="0"/>
              <a:t>for measuring of various angles and displacements;</a:t>
            </a:r>
            <a:endParaRPr lang="ru-RU" sz="1600" dirty="0"/>
          </a:p>
          <a:p>
            <a:pPr marL="285750" lvl="0" indent="-285750">
              <a:buClr>
                <a:srgbClr val="FF6600"/>
              </a:buClr>
              <a:buFont typeface="Arial" panose="020B0604020202020204" pitchFamily="34" charset="0"/>
              <a:buChar char="•"/>
            </a:pPr>
            <a:r>
              <a:rPr lang="en-GB" sz="1600" dirty="0"/>
              <a:t>for obtaining information about the device physical condition and/or about device movement on the basis of various bends analysing</a:t>
            </a:r>
            <a:r>
              <a:rPr lang="en-GB" sz="1600" dirty="0" smtClean="0"/>
              <a:t>.</a:t>
            </a:r>
          </a:p>
          <a:p>
            <a:pPr lvl="0"/>
            <a:endParaRPr lang="ru-RU" sz="1600" dirty="0"/>
          </a:p>
          <a:p>
            <a:r>
              <a:rPr lang="en-GB" sz="1600" dirty="0"/>
              <a:t>The kit contains 1 bend sensor.</a:t>
            </a:r>
            <a:endParaRPr lang="ru-RU" sz="1600" dirty="0"/>
          </a:p>
        </p:txBody>
      </p:sp>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9129" r="22120"/>
          <a:stretch/>
        </p:blipFill>
        <p:spPr>
          <a:xfrm rot="16200000">
            <a:off x="813494" y="659273"/>
            <a:ext cx="2047741" cy="3062983"/>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21032" b="41597"/>
          <a:stretch/>
        </p:blipFill>
        <p:spPr>
          <a:xfrm>
            <a:off x="144938" y="4155185"/>
            <a:ext cx="3681623" cy="1834474"/>
          </a:xfrm>
          <a:prstGeom prst="rect">
            <a:avLst/>
          </a:prstGeom>
        </p:spPr>
      </p:pic>
    </p:spTree>
    <p:extLst>
      <p:ext uri="{BB962C8B-B14F-4D97-AF65-F5344CB8AC3E}">
        <p14:creationId xmlns:p14="http://schemas.microsoft.com/office/powerpoint/2010/main" val="8929482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5818" t="25836" r="14498" b="18882"/>
          <a:stretch/>
        </p:blipFill>
        <p:spPr>
          <a:xfrm>
            <a:off x="1236372" y="2814033"/>
            <a:ext cx="9066728" cy="4043967"/>
          </a:xfrm>
          <a:prstGeom prst="rect">
            <a:avLst/>
          </a:prstGeom>
        </p:spPr>
      </p:pic>
      <p:pic>
        <p:nvPicPr>
          <p:cNvPr id="38" name="Рисунок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7422" y="3143493"/>
            <a:ext cx="3951356" cy="3905051"/>
          </a:xfrm>
          <a:prstGeom prst="rect">
            <a:avLst/>
          </a:prstGeom>
        </p:spPr>
      </p:pic>
      <p:sp>
        <p:nvSpPr>
          <p:cNvPr id="13" name="Прямоугольник с двумя скругленными соседними углами 12"/>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COMPETITIONS</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l="14062" t="4429" r="12729" b="9692"/>
          <a:stretch/>
        </p:blipFill>
        <p:spPr>
          <a:xfrm>
            <a:off x="383869" y="3985334"/>
            <a:ext cx="1568514" cy="1512000"/>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69" y="3041710"/>
            <a:ext cx="1249251" cy="779166"/>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950" y="5497334"/>
            <a:ext cx="960422" cy="1075500"/>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857" y="3319478"/>
            <a:ext cx="1445172" cy="1039148"/>
          </a:xfrm>
          <a:prstGeom prst="rect">
            <a:avLst/>
          </a:prstGeom>
        </p:spPr>
      </p:pic>
      <p:pic>
        <p:nvPicPr>
          <p:cNvPr id="21" name="Picture 3" descr="C:\Users\hp1\Pictures\Робофинист.jpg"/>
          <p:cNvPicPr>
            <a:picLocks noChangeAspect="1" noChangeArrowheads="1"/>
          </p:cNvPicPr>
          <p:nvPr/>
        </p:nvPicPr>
        <p:blipFill rotWithShape="1">
          <a:blip r:embed="rId8">
            <a:extLst>
              <a:ext uri="{28A0092B-C50C-407E-A947-70E740481C1C}">
                <a14:useLocalDpi xmlns:a14="http://schemas.microsoft.com/office/drawing/2010/main" val="0"/>
              </a:ext>
            </a:extLst>
          </a:blip>
          <a:srcRect l="18226" t="9216" r="18830" b="9190"/>
          <a:stretch/>
        </p:blipFill>
        <p:spPr bwMode="auto">
          <a:xfrm>
            <a:off x="1686712" y="5499283"/>
            <a:ext cx="828168" cy="107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Прямоугольник 21"/>
          <p:cNvSpPr/>
          <p:nvPr/>
        </p:nvSpPr>
        <p:spPr>
          <a:xfrm>
            <a:off x="224434" y="710845"/>
            <a:ext cx="11752918" cy="646331"/>
          </a:xfrm>
          <a:prstGeom prst="rect">
            <a:avLst/>
          </a:prstGeom>
        </p:spPr>
        <p:txBody>
          <a:bodyPr wrap="square">
            <a:spAutoFit/>
          </a:bodyPr>
          <a:lstStyle/>
          <a:p>
            <a:pPr indent="457200" algn="just"/>
            <a:r>
              <a:rPr lang="en-US" dirty="0" smtClean="0"/>
              <a:t>Line </a:t>
            </a:r>
            <a:r>
              <a:rPr lang="en-US" dirty="0"/>
              <a:t>of educational construction toy </a:t>
            </a:r>
            <a:r>
              <a:rPr lang="en-US" b="1" dirty="0" err="1" smtClean="0">
                <a:solidFill>
                  <a:srgbClr val="FF5C0F"/>
                </a:solidFill>
                <a:ea typeface="Calibri" panose="020F0502020204030204" pitchFamily="34" charset="0"/>
                <a:cs typeface="Times New Roman" panose="02020603050405020304" pitchFamily="18" charset="0"/>
              </a:rPr>
              <a:t>Robotrack</a:t>
            </a:r>
            <a:r>
              <a:rPr lang="en-US" dirty="0" smtClean="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US" dirty="0" smtClean="0">
                <a:ea typeface="Calibri" panose="020F0502020204030204" pitchFamily="34" charset="0"/>
                <a:cs typeface="Times New Roman" panose="02020603050405020304" pitchFamily="18" charset="0"/>
              </a:rPr>
              <a:t>can </a:t>
            </a:r>
            <a:r>
              <a:rPr lang="en-US" dirty="0">
                <a:ea typeface="Calibri" panose="020F0502020204030204" pitchFamily="34" charset="0"/>
                <a:cs typeface="Times New Roman" panose="02020603050405020304" pitchFamily="18" charset="0"/>
              </a:rPr>
              <a:t>be used </a:t>
            </a:r>
            <a:r>
              <a:rPr lang="en-US" dirty="0" smtClean="0">
                <a:ea typeface="Calibri" panose="020F0502020204030204" pitchFamily="34" charset="0"/>
                <a:cs typeface="Times New Roman" panose="02020603050405020304" pitchFamily="18" charset="0"/>
              </a:rPr>
              <a:t>at </a:t>
            </a:r>
            <a:r>
              <a:rPr lang="en-US" dirty="0">
                <a:ea typeface="Calibri" panose="020F0502020204030204" pitchFamily="34" charset="0"/>
                <a:cs typeface="Times New Roman" panose="02020603050405020304" pitchFamily="18" charset="0"/>
              </a:rPr>
              <a:t>various children's and youth competitions in robotics and </a:t>
            </a:r>
            <a:r>
              <a:rPr lang="en-US" dirty="0" err="1">
                <a:ea typeface="Calibri" panose="020F0502020204030204" pitchFamily="34" charset="0"/>
                <a:cs typeface="Times New Roman" panose="02020603050405020304" pitchFamily="18" charset="0"/>
              </a:rPr>
              <a:t>neurotechnology</a:t>
            </a:r>
            <a:r>
              <a:rPr lang="en-US" dirty="0">
                <a:ea typeface="Calibri" panose="020F0502020204030204" pitchFamily="34" charset="0"/>
                <a:cs typeface="Times New Roman" panose="02020603050405020304" pitchFamily="18" charset="0"/>
              </a:rPr>
              <a:t> both in Russia and Kazakhstan, and at the International </a:t>
            </a:r>
            <a:r>
              <a:rPr lang="en-US" dirty="0" smtClean="0">
                <a:ea typeface="Calibri" panose="020F0502020204030204" pitchFamily="34" charset="0"/>
                <a:cs typeface="Times New Roman" panose="02020603050405020304" pitchFamily="18" charset="0"/>
              </a:rPr>
              <a:t>competitions such as IYRC.</a:t>
            </a:r>
            <a:endParaRPr lang="ru-RU" dirty="0">
              <a:ea typeface="Calibri" panose="020F0502020204030204" pitchFamily="34" charset="0"/>
              <a:cs typeface="Times New Roman" panose="02020603050405020304" pitchFamily="18" charset="0"/>
            </a:endParaRPr>
          </a:p>
        </p:txBody>
      </p:sp>
      <p:sp>
        <p:nvSpPr>
          <p:cNvPr id="3" name="Прямоугольник 2"/>
          <p:cNvSpPr/>
          <p:nvPr/>
        </p:nvSpPr>
        <p:spPr>
          <a:xfrm>
            <a:off x="259075" y="1667797"/>
            <a:ext cx="11683636" cy="1200329"/>
          </a:xfrm>
          <a:prstGeom prst="rect">
            <a:avLst/>
          </a:prstGeom>
        </p:spPr>
        <p:txBody>
          <a:bodyPr wrap="square">
            <a:spAutoFit/>
          </a:bodyPr>
          <a:lstStyle/>
          <a:p>
            <a:pPr indent="450215" algn="just">
              <a:spcAft>
                <a:spcPts val="0"/>
              </a:spcAft>
            </a:pPr>
            <a:r>
              <a:rPr lang="en-US" dirty="0" smtClean="0">
                <a:ea typeface="Calibri" panose="020F0502020204030204" pitchFamily="34" charset="0"/>
                <a:cs typeface="Times New Roman" panose="02020603050405020304" pitchFamily="18" charset="0"/>
              </a:rPr>
              <a:t>"Brain </a:t>
            </a:r>
            <a:r>
              <a:rPr lang="en-US" dirty="0">
                <a:ea typeface="Calibri" panose="020F0502020204030204" pitchFamily="34" charset="0"/>
                <a:cs typeface="Times New Roman" panose="02020603050405020304" pitchFamily="18" charset="0"/>
              </a:rPr>
              <a:t>Development</a:t>
            </a:r>
            <a:r>
              <a:rPr lang="en-US" dirty="0" smtClean="0">
                <a:ea typeface="Calibri" panose="020F0502020204030204" pitchFamily="34" charset="0"/>
                <a:cs typeface="Times New Roman" panose="02020603050405020304" pitchFamily="18" charset="0"/>
              </a:rPr>
              <a:t>“ Ltd. is </a:t>
            </a:r>
            <a:r>
              <a:rPr lang="en-US" dirty="0">
                <a:ea typeface="Calibri" panose="020F0502020204030204" pitchFamily="34" charset="0"/>
                <a:cs typeface="Times New Roman" panose="02020603050405020304" pitchFamily="18" charset="0"/>
              </a:rPr>
              <a:t>the </a:t>
            </a:r>
            <a:r>
              <a:rPr lang="en-US" b="1" dirty="0">
                <a:solidFill>
                  <a:srgbClr val="FF5C0F"/>
                </a:solidFill>
                <a:ea typeface="Calibri" panose="020F0502020204030204" pitchFamily="34" charset="0"/>
                <a:cs typeface="Times New Roman" panose="02020603050405020304" pitchFamily="18" charset="0"/>
              </a:rPr>
              <a:t>organizer</a:t>
            </a:r>
            <a:r>
              <a:rPr lang="en-US" dirty="0">
                <a:ea typeface="Calibri" panose="020F0502020204030204" pitchFamily="34" charset="0"/>
                <a:cs typeface="Times New Roman" panose="02020603050405020304" pitchFamily="18" charset="0"/>
              </a:rPr>
              <a:t> of the all-Russian robotics and </a:t>
            </a:r>
            <a:r>
              <a:rPr lang="en-US" dirty="0" err="1" smtClean="0">
                <a:ea typeface="Calibri" panose="020F0502020204030204" pitchFamily="34" charset="0"/>
                <a:cs typeface="Times New Roman" panose="02020603050405020304" pitchFamily="18" charset="0"/>
              </a:rPr>
              <a:t>neurotechnologies</a:t>
            </a:r>
            <a:r>
              <a:rPr lang="en-US" dirty="0" smtClean="0">
                <a:ea typeface="Calibri" panose="020F0502020204030204" pitchFamily="34" charset="0"/>
                <a:cs typeface="Times New Roman" panose="02020603050405020304" pitchFamily="18" charset="0"/>
              </a:rPr>
              <a:t> </a:t>
            </a:r>
            <a:r>
              <a:rPr lang="en-US" dirty="0">
                <a:ea typeface="Calibri" panose="020F0502020204030204" pitchFamily="34" charset="0"/>
                <a:cs typeface="Times New Roman" panose="02020603050405020304" pitchFamily="18" charset="0"/>
              </a:rPr>
              <a:t>Children's </a:t>
            </a:r>
            <a:r>
              <a:rPr lang="en-US" dirty="0" smtClean="0">
                <a:ea typeface="Calibri" panose="020F0502020204030204" pitchFamily="34" charset="0"/>
                <a:cs typeface="Times New Roman" panose="02020603050405020304" pitchFamily="18" charset="0"/>
              </a:rPr>
              <a:t>Competition  </a:t>
            </a:r>
            <a:r>
              <a:rPr lang="en-US" dirty="0">
                <a:ea typeface="Calibri" panose="020F0502020204030204" pitchFamily="34" charset="0"/>
                <a:cs typeface="Times New Roman" panose="02020603050405020304" pitchFamily="18" charset="0"/>
              </a:rPr>
              <a:t>"</a:t>
            </a:r>
            <a:r>
              <a:rPr lang="en-US" b="1" dirty="0">
                <a:ea typeface="Calibri" panose="020F0502020204030204" pitchFamily="34" charset="0"/>
                <a:cs typeface="Times New Roman" panose="02020603050405020304" pitchFamily="18" charset="0"/>
              </a:rPr>
              <a:t>DETAL'KA</a:t>
            </a:r>
            <a:r>
              <a:rPr lang="en-US" dirty="0">
                <a:ea typeface="Calibri" panose="020F0502020204030204" pitchFamily="34" charset="0"/>
                <a:cs typeface="Times New Roman" panose="02020603050405020304" pitchFamily="18" charset="0"/>
              </a:rPr>
              <a:t>". </a:t>
            </a:r>
            <a:r>
              <a:rPr lang="en-US" dirty="0" smtClean="0">
                <a:ea typeface="Calibri" panose="020F0502020204030204" pitchFamily="34" charset="0"/>
                <a:cs typeface="Times New Roman" panose="02020603050405020304" pitchFamily="18" charset="0"/>
              </a:rPr>
              <a:t>The </a:t>
            </a:r>
            <a:r>
              <a:rPr lang="en-US" dirty="0">
                <a:ea typeface="Calibri" panose="020F0502020204030204" pitchFamily="34" charset="0"/>
                <a:cs typeface="Times New Roman" panose="02020603050405020304" pitchFamily="18" charset="0"/>
              </a:rPr>
              <a:t>annual robotics </a:t>
            </a:r>
            <a:r>
              <a:rPr lang="en-US" dirty="0" smtClean="0">
                <a:ea typeface="Calibri" panose="020F0502020204030204" pitchFamily="34" charset="0"/>
                <a:cs typeface="Times New Roman" panose="02020603050405020304" pitchFamily="18" charset="0"/>
              </a:rPr>
              <a:t>competition </a:t>
            </a:r>
            <a:r>
              <a:rPr lang="en-US" dirty="0">
                <a:ea typeface="Calibri" panose="020F0502020204030204" pitchFamily="34" charset="0"/>
                <a:cs typeface="Times New Roman" panose="02020603050405020304" pitchFamily="18" charset="0"/>
              </a:rPr>
              <a:t>for preschool children and junior schoolchildren "</a:t>
            </a:r>
            <a:r>
              <a:rPr lang="en-US" b="1" dirty="0">
                <a:ea typeface="Calibri" panose="020F0502020204030204" pitchFamily="34" charset="0"/>
                <a:cs typeface="Times New Roman" panose="02020603050405020304" pitchFamily="18" charset="0"/>
              </a:rPr>
              <a:t>DETAL'KA</a:t>
            </a:r>
            <a:r>
              <a:rPr lang="en-US" dirty="0">
                <a:ea typeface="Calibri" panose="020F0502020204030204" pitchFamily="34" charset="0"/>
                <a:cs typeface="Times New Roman" panose="02020603050405020304" pitchFamily="18" charset="0"/>
              </a:rPr>
              <a:t>" is held within the framework of international cooperation in the field of educational robotics development with the </a:t>
            </a:r>
            <a:r>
              <a:rPr lang="en-US" b="1" dirty="0">
                <a:ea typeface="Calibri" panose="020F0502020204030204" pitchFamily="34" charset="0"/>
                <a:cs typeface="Times New Roman" panose="02020603050405020304" pitchFamily="18" charset="0"/>
              </a:rPr>
              <a:t>International Youth Robot Association (IYRA</a:t>
            </a:r>
            <a:r>
              <a:rPr lang="en-US" b="1" dirty="0" smtClean="0">
                <a:ea typeface="Calibri" panose="020F0502020204030204" pitchFamily="34" charset="0"/>
                <a:cs typeface="Times New Roman" panose="02020603050405020304" pitchFamily="18" charset="0"/>
              </a:rPr>
              <a:t>)</a:t>
            </a:r>
            <a:r>
              <a:rPr lang="en-US" dirty="0" smtClean="0">
                <a:ea typeface="Calibri" panose="020F0502020204030204" pitchFamily="34" charset="0"/>
                <a:cs typeface="Times New Roman" panose="02020603050405020304" pitchFamily="18" charset="0"/>
              </a:rPr>
              <a:t>. </a:t>
            </a:r>
            <a:endParaRPr lang="ru-RU"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746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584" y="4544190"/>
            <a:ext cx="1924606" cy="1874938"/>
          </a:xfrm>
          <a:prstGeom prst="rect">
            <a:avLst/>
          </a:prstGeom>
        </p:spPr>
      </p:pic>
      <p:graphicFrame>
        <p:nvGraphicFramePr>
          <p:cNvPr id="14" name="Схема 13"/>
          <p:cNvGraphicFramePr/>
          <p:nvPr>
            <p:extLst>
              <p:ext uri="{D42A27DB-BD31-4B8C-83A1-F6EECF244321}">
                <p14:modId xmlns:p14="http://schemas.microsoft.com/office/powerpoint/2010/main" val="430196888"/>
              </p:ext>
            </p:extLst>
          </p:nvPr>
        </p:nvGraphicFramePr>
        <p:xfrm>
          <a:off x="-248498" y="341562"/>
          <a:ext cx="7620000" cy="6467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Прямоугольник 23"/>
          <p:cNvSpPr/>
          <p:nvPr/>
        </p:nvSpPr>
        <p:spPr>
          <a:xfrm>
            <a:off x="4713629" y="1547510"/>
            <a:ext cx="2563778" cy="707886"/>
          </a:xfrm>
          <a:prstGeom prst="rect">
            <a:avLst/>
          </a:prstGeom>
        </p:spPr>
        <p:txBody>
          <a:bodyPr wrap="square">
            <a:spAutoFit/>
          </a:bodyPr>
          <a:lstStyle/>
          <a:p>
            <a:pPr algn="ctr"/>
            <a:r>
              <a:rPr lang="en-US" sz="2000" b="1" dirty="0" smtClean="0"/>
              <a:t>Gesture </a:t>
            </a:r>
            <a:endParaRPr lang="ru-RU" sz="2000" b="1" dirty="0" smtClean="0"/>
          </a:p>
          <a:p>
            <a:pPr algn="ctr"/>
            <a:r>
              <a:rPr lang="en-US" sz="2000" b="1" dirty="0" smtClean="0"/>
              <a:t>recognition</a:t>
            </a:r>
            <a:endParaRPr lang="en-US" sz="2000" b="1" dirty="0"/>
          </a:p>
        </p:txBody>
      </p:sp>
      <p:sp>
        <p:nvSpPr>
          <p:cNvPr id="28" name="Прямоугольник 27"/>
          <p:cNvSpPr/>
          <p:nvPr/>
        </p:nvSpPr>
        <p:spPr>
          <a:xfrm>
            <a:off x="8627806" y="3365952"/>
            <a:ext cx="2448684" cy="707886"/>
          </a:xfrm>
          <a:prstGeom prst="rect">
            <a:avLst/>
          </a:prstGeom>
        </p:spPr>
        <p:txBody>
          <a:bodyPr wrap="none">
            <a:spAutoFit/>
          </a:bodyPr>
          <a:lstStyle/>
          <a:p>
            <a:pPr algn="ctr"/>
            <a:r>
              <a:rPr lang="en-US" sz="2000" b="1" dirty="0" smtClean="0"/>
              <a:t>Gloves </a:t>
            </a:r>
            <a:r>
              <a:rPr lang="en-US" sz="2000" b="1" dirty="0"/>
              <a:t>for </a:t>
            </a:r>
            <a:r>
              <a:rPr lang="en-US" sz="2000" b="1" dirty="0" smtClean="0"/>
              <a:t>control </a:t>
            </a:r>
          </a:p>
          <a:p>
            <a:pPr algn="ctr"/>
            <a:r>
              <a:rPr lang="en-US" sz="2000" b="1" dirty="0" smtClean="0"/>
              <a:t>complex “</a:t>
            </a:r>
            <a:r>
              <a:rPr lang="en-US" sz="2000" b="1" dirty="0" err="1" smtClean="0"/>
              <a:t>Robotrack</a:t>
            </a:r>
            <a:r>
              <a:rPr lang="en-US" sz="2000" b="1" dirty="0" smtClean="0"/>
              <a:t>”</a:t>
            </a:r>
            <a:endParaRPr lang="en-US" sz="2000" b="1" dirty="0"/>
          </a:p>
        </p:txBody>
      </p:sp>
      <p:sp>
        <p:nvSpPr>
          <p:cNvPr id="12" name="Прямоугольник с двумя скругленными соседними углами 11"/>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PERSPECTIVES</a:t>
            </a:r>
            <a:endParaRPr lang="en-US"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2543" y="-23142"/>
            <a:ext cx="3717214" cy="3476053"/>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5" y="4045601"/>
            <a:ext cx="3356120" cy="2842379"/>
          </a:xfrm>
          <a:prstGeom prst="rect">
            <a:avLst/>
          </a:prstGeom>
        </p:spPr>
      </p:pic>
      <p:pic>
        <p:nvPicPr>
          <p:cNvPr id="18" name="Рисунок 17"/>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21333" r="35667"/>
          <a:stretch/>
        </p:blipFill>
        <p:spPr>
          <a:xfrm>
            <a:off x="5083215" y="2605448"/>
            <a:ext cx="1760561" cy="2113360"/>
          </a:xfrm>
          <a:prstGeom prst="rect">
            <a:avLst/>
          </a:prstGeom>
        </p:spPr>
      </p:pic>
      <p:pic>
        <p:nvPicPr>
          <p:cNvPr id="20" name="Рисунок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5963" y="1608848"/>
            <a:ext cx="3399617" cy="663424"/>
          </a:xfrm>
          <a:prstGeom prst="rect">
            <a:avLst/>
          </a:prstGeom>
        </p:spPr>
      </p:pic>
      <p:pic>
        <p:nvPicPr>
          <p:cNvPr id="26" name="Рисунок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3581" y="3146678"/>
            <a:ext cx="3316406" cy="1089961"/>
          </a:xfrm>
          <a:prstGeom prst="rect">
            <a:avLst/>
          </a:prstGeom>
        </p:spPr>
      </p:pic>
      <p:sp>
        <p:nvSpPr>
          <p:cNvPr id="27" name="Прямоугольник 26"/>
          <p:cNvSpPr/>
          <p:nvPr/>
        </p:nvSpPr>
        <p:spPr>
          <a:xfrm>
            <a:off x="639454" y="3337715"/>
            <a:ext cx="998991" cy="707886"/>
          </a:xfrm>
          <a:prstGeom prst="rect">
            <a:avLst/>
          </a:prstGeom>
        </p:spPr>
        <p:txBody>
          <a:bodyPr wrap="none">
            <a:spAutoFit/>
          </a:bodyPr>
          <a:lstStyle/>
          <a:p>
            <a:pPr algn="ctr"/>
            <a:r>
              <a:rPr lang="en-US" sz="2000" b="1" dirty="0" smtClean="0"/>
              <a:t>Sound </a:t>
            </a:r>
            <a:endParaRPr lang="ru-RU" sz="2000" b="1" dirty="0" smtClean="0"/>
          </a:p>
          <a:p>
            <a:pPr algn="ctr"/>
            <a:r>
              <a:rPr lang="en-US" sz="2000" b="1" dirty="0" smtClean="0"/>
              <a:t>module</a:t>
            </a:r>
            <a:endParaRPr lang="en-US" sz="2000" b="1" dirty="0"/>
          </a:p>
        </p:txBody>
      </p:sp>
      <p:sp>
        <p:nvSpPr>
          <p:cNvPr id="30" name="Прямоугольник 29"/>
          <p:cNvSpPr/>
          <p:nvPr/>
        </p:nvSpPr>
        <p:spPr>
          <a:xfrm>
            <a:off x="5377491" y="5418913"/>
            <a:ext cx="3833871" cy="400110"/>
          </a:xfrm>
          <a:prstGeom prst="rect">
            <a:avLst/>
          </a:prstGeom>
        </p:spPr>
        <p:txBody>
          <a:bodyPr wrap="none">
            <a:spAutoFit/>
          </a:bodyPr>
          <a:lstStyle/>
          <a:p>
            <a:pPr algn="ctr"/>
            <a:r>
              <a:rPr lang="en-US" sz="2000" b="1" dirty="0"/>
              <a:t>Young Neurophysiologist-Engineer</a:t>
            </a:r>
          </a:p>
        </p:txBody>
      </p:sp>
    </p:spTree>
    <p:extLst>
      <p:ext uri="{BB962C8B-B14F-4D97-AF65-F5344CB8AC3E}">
        <p14:creationId xmlns:p14="http://schemas.microsoft.com/office/powerpoint/2010/main" val="26432055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422695" y="1717363"/>
            <a:ext cx="6769305" cy="502688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14" y="2047712"/>
            <a:ext cx="4481849" cy="4366187"/>
          </a:xfrm>
          <a:prstGeom prst="rect">
            <a:avLst/>
          </a:prstGeom>
        </p:spPr>
      </p:pic>
      <p:sp>
        <p:nvSpPr>
          <p:cNvPr id="8" name="Прямоугольник с двумя скругленными соседними углами 7"/>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PERSPECTIVES</a:t>
            </a:r>
            <a:endParaRPr lang="en-US"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15" name="Заголовок 1"/>
          <p:cNvSpPr txBox="1">
            <a:spLocks/>
          </p:cNvSpPr>
          <p:nvPr/>
        </p:nvSpPr>
        <p:spPr>
          <a:xfrm>
            <a:off x="5782611" y="2099276"/>
            <a:ext cx="3593207" cy="1869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smtClean="0">
                <a:solidFill>
                  <a:schemeClr val="bg1"/>
                </a:solidFill>
                <a:latin typeface="Constantia" panose="02030602050306030303" pitchFamily="18" charset="0"/>
                <a:ea typeface="Tahoma" panose="020B0604030504040204" pitchFamily="34" charset="0"/>
                <a:cs typeface="Tahoma" panose="020B0604030504040204" pitchFamily="34" charset="0"/>
              </a:rPr>
              <a:t>YOUNG NEUROPHYSIOLOGIST-ENGINEER</a:t>
            </a:r>
            <a:endParaRPr lang="en-US" sz="2200" b="1"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2" name="Прямоугольник 1"/>
          <p:cNvSpPr/>
          <p:nvPr/>
        </p:nvSpPr>
        <p:spPr>
          <a:xfrm>
            <a:off x="308814" y="701700"/>
            <a:ext cx="11511190" cy="1015663"/>
          </a:xfrm>
          <a:prstGeom prst="rect">
            <a:avLst/>
          </a:prstGeom>
        </p:spPr>
        <p:txBody>
          <a:bodyPr wrap="square">
            <a:spAutoFit/>
          </a:bodyPr>
          <a:lstStyle/>
          <a:p>
            <a:pPr algn="just"/>
            <a:r>
              <a:rPr lang="en-US" sz="2000" dirty="0">
                <a:solidFill>
                  <a:srgbClr val="000000"/>
                </a:solidFill>
              </a:rPr>
              <a:t>Starting from </a:t>
            </a:r>
            <a:r>
              <a:rPr lang="en-US" sz="2000" b="1" dirty="0">
                <a:solidFill>
                  <a:srgbClr val="FF6600"/>
                </a:solidFill>
              </a:rPr>
              <a:t>2019</a:t>
            </a:r>
            <a:r>
              <a:rPr lang="en-US" sz="2000" dirty="0">
                <a:solidFill>
                  <a:srgbClr val="000000"/>
                </a:solidFill>
              </a:rPr>
              <a:t>, after the ROBOTRACK "</a:t>
            </a:r>
            <a:r>
              <a:rPr lang="en-US" sz="2000" dirty="0" smtClean="0">
                <a:solidFill>
                  <a:srgbClr val="000000"/>
                </a:solidFill>
              </a:rPr>
              <a:t>Base kit" </a:t>
            </a:r>
            <a:r>
              <a:rPr lang="en-US" sz="2000" dirty="0">
                <a:solidFill>
                  <a:srgbClr val="000000"/>
                </a:solidFill>
              </a:rPr>
              <a:t>course, </a:t>
            </a:r>
            <a:r>
              <a:rPr lang="en-US" sz="2000" dirty="0" smtClean="0">
                <a:solidFill>
                  <a:srgbClr val="000000"/>
                </a:solidFill>
              </a:rPr>
              <a:t>will be available a </a:t>
            </a:r>
            <a:r>
              <a:rPr lang="en-US" sz="2000" dirty="0">
                <a:solidFill>
                  <a:srgbClr val="000000"/>
                </a:solidFill>
              </a:rPr>
              <a:t>package for training sessions called "</a:t>
            </a:r>
            <a:r>
              <a:rPr lang="en-US" sz="2000" b="1" dirty="0">
                <a:solidFill>
                  <a:srgbClr val="FF6600"/>
                </a:solidFill>
              </a:rPr>
              <a:t>Young Neurophysiologist-Engineer</a:t>
            </a:r>
            <a:r>
              <a:rPr lang="en-US" sz="2000" dirty="0">
                <a:solidFill>
                  <a:srgbClr val="000000"/>
                </a:solidFill>
              </a:rPr>
              <a:t>" designed for studying human neurophysiology, collecting and processing </a:t>
            </a:r>
            <a:r>
              <a:rPr lang="en-US" sz="2000" dirty="0" err="1">
                <a:solidFill>
                  <a:srgbClr val="000000"/>
                </a:solidFill>
              </a:rPr>
              <a:t>biosignals</a:t>
            </a:r>
            <a:r>
              <a:rPr lang="en-US" sz="2000" dirty="0">
                <a:solidFill>
                  <a:srgbClr val="000000"/>
                </a:solidFill>
              </a:rPr>
              <a:t> (</a:t>
            </a:r>
            <a:r>
              <a:rPr lang="en-US" sz="2000" dirty="0">
                <a:solidFill>
                  <a:srgbClr val="FF6600"/>
                </a:solidFill>
              </a:rPr>
              <a:t>EEG, ECG, CGR, EMG</a:t>
            </a:r>
            <a:r>
              <a:rPr lang="en-US" sz="2000" dirty="0">
                <a:solidFill>
                  <a:srgbClr val="000000"/>
                </a:solidFill>
              </a:rPr>
              <a:t>) and controlling robotic models.</a:t>
            </a:r>
            <a:endParaRPr lang="ru-RU" sz="2000" dirty="0"/>
          </a:p>
        </p:txBody>
      </p:sp>
    </p:spTree>
    <p:extLst>
      <p:ext uri="{BB962C8B-B14F-4D97-AF65-F5344CB8AC3E}">
        <p14:creationId xmlns:p14="http://schemas.microsoft.com/office/powerpoint/2010/main" val="1480339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t="62347" b="9671"/>
          <a:stretch/>
        </p:blipFill>
        <p:spPr>
          <a:xfrm>
            <a:off x="3614958" y="4973767"/>
            <a:ext cx="4781780" cy="1918952"/>
          </a:xfrm>
          <a:prstGeom prst="rect">
            <a:avLst/>
          </a:prstGeom>
        </p:spPr>
      </p:pic>
      <p:sp>
        <p:nvSpPr>
          <p:cNvPr id="33" name="TextBox 7"/>
          <p:cNvSpPr txBox="1">
            <a:spLocks noChangeArrowheads="1"/>
          </p:cNvSpPr>
          <p:nvPr/>
        </p:nvSpPr>
        <p:spPr bwMode="auto">
          <a:xfrm>
            <a:off x="1845523" y="412413"/>
            <a:ext cx="7880350" cy="208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7" tIns="40074" rIns="80147" bIns="4007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ru-RU" altLang="ru-RU" dirty="0">
              <a:latin typeface="Calibri" panose="020F0502020204030204" pitchFamily="34" charset="0"/>
            </a:endParaRPr>
          </a:p>
          <a:p>
            <a:pPr eaLnBrk="1" hangingPunct="1"/>
            <a:r>
              <a:rPr lang="en-US" altLang="ru-RU" b="1" dirty="0">
                <a:latin typeface="Calibri" panose="020F0502020204030204" pitchFamily="34" charset="0"/>
              </a:rPr>
              <a:t>CEO “Brain Development” Ltd. </a:t>
            </a:r>
            <a:endParaRPr lang="en-US" altLang="ru-RU" b="1" dirty="0" smtClean="0">
              <a:latin typeface="Calibri" panose="020F0502020204030204" pitchFamily="34" charset="0"/>
            </a:endParaRPr>
          </a:p>
          <a:p>
            <a:pPr eaLnBrk="1" hangingPunct="1"/>
            <a:r>
              <a:rPr lang="en-US" altLang="ru-RU" sz="2000" b="1" dirty="0" err="1" smtClean="0">
                <a:solidFill>
                  <a:srgbClr val="FF6502"/>
                </a:solidFill>
                <a:latin typeface="Calibri" panose="020F0502020204030204" pitchFamily="34" charset="0"/>
              </a:rPr>
              <a:t>Babenkova</a:t>
            </a:r>
            <a:r>
              <a:rPr lang="en-US" altLang="ru-RU" sz="2000" b="1" dirty="0" smtClean="0">
                <a:solidFill>
                  <a:srgbClr val="FF6502"/>
                </a:solidFill>
                <a:latin typeface="Calibri" panose="020F0502020204030204" pitchFamily="34" charset="0"/>
              </a:rPr>
              <a:t> </a:t>
            </a:r>
            <a:r>
              <a:rPr lang="en-US" altLang="ru-RU" sz="2000" b="1" dirty="0" err="1" smtClean="0">
                <a:solidFill>
                  <a:srgbClr val="FF6502"/>
                </a:solidFill>
                <a:latin typeface="Calibri" panose="020F0502020204030204" pitchFamily="34" charset="0"/>
              </a:rPr>
              <a:t>Nadegda</a:t>
            </a:r>
            <a:endParaRPr lang="ru-RU" altLang="ru-RU" sz="2000" b="1" dirty="0" smtClean="0">
              <a:solidFill>
                <a:srgbClr val="FF6502"/>
              </a:solidFill>
              <a:latin typeface="Calibri" panose="020F0502020204030204" pitchFamily="34" charset="0"/>
            </a:endParaRPr>
          </a:p>
          <a:p>
            <a:pPr eaLnBrk="1" hangingPunct="1"/>
            <a:endParaRPr lang="en-US" altLang="ru-RU" dirty="0">
              <a:latin typeface="Calibri" panose="020F0502020204030204" pitchFamily="34" charset="0"/>
            </a:endParaRPr>
          </a:p>
          <a:p>
            <a:pPr eaLnBrk="1" hangingPunct="1"/>
            <a:endParaRPr lang="en-US" altLang="ru-RU" dirty="0">
              <a:latin typeface="Calibri" panose="020F0502020204030204" pitchFamily="34" charset="0"/>
            </a:endParaRPr>
          </a:p>
          <a:p>
            <a:pPr eaLnBrk="1" hangingPunct="1"/>
            <a:r>
              <a:rPr lang="en-US" altLang="ru-RU" b="1" dirty="0" smtClean="0">
                <a:latin typeface="Calibri" panose="020F0502020204030204" pitchFamily="34" charset="0"/>
              </a:rPr>
              <a:t>CFO </a:t>
            </a:r>
            <a:r>
              <a:rPr lang="en-US" altLang="ru-RU" b="1" dirty="0">
                <a:latin typeface="Calibri" panose="020F0502020204030204" pitchFamily="34" charset="0"/>
              </a:rPr>
              <a:t>“Brain Development” Ltd. </a:t>
            </a:r>
            <a:endParaRPr lang="ru-RU" altLang="ru-RU" dirty="0">
              <a:latin typeface="Calibri" panose="020F0502020204030204" pitchFamily="34" charset="0"/>
            </a:endParaRPr>
          </a:p>
          <a:p>
            <a:pPr eaLnBrk="1" hangingPunct="1"/>
            <a:r>
              <a:rPr lang="en-US" altLang="ru-RU" sz="2000" b="1" dirty="0" err="1" smtClean="0">
                <a:solidFill>
                  <a:srgbClr val="FF6502"/>
                </a:solidFill>
                <a:latin typeface="Calibri" panose="020F0502020204030204" pitchFamily="34" charset="0"/>
              </a:rPr>
              <a:t>Skazochkin</a:t>
            </a:r>
            <a:r>
              <a:rPr lang="en-US" altLang="ru-RU" sz="2000" b="1" dirty="0" smtClean="0">
                <a:solidFill>
                  <a:srgbClr val="FF6502"/>
                </a:solidFill>
                <a:latin typeface="Calibri" panose="020F0502020204030204" pitchFamily="34" charset="0"/>
              </a:rPr>
              <a:t> Leonid</a:t>
            </a:r>
            <a:endParaRPr lang="ru-RU" altLang="ru-RU" sz="2000" b="1" dirty="0">
              <a:solidFill>
                <a:srgbClr val="FF6502"/>
              </a:solidFill>
              <a:latin typeface="Calibri" panose="020F0502020204030204" pitchFamily="34" charset="0"/>
            </a:endParaRPr>
          </a:p>
        </p:txBody>
      </p:sp>
      <p:sp>
        <p:nvSpPr>
          <p:cNvPr id="36" name="TextBox 8"/>
          <p:cNvSpPr txBox="1">
            <a:spLocks noChangeArrowheads="1"/>
          </p:cNvSpPr>
          <p:nvPr/>
        </p:nvSpPr>
        <p:spPr bwMode="auto">
          <a:xfrm>
            <a:off x="2226618" y="3728021"/>
            <a:ext cx="4832894" cy="63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smtClean="0">
                <a:solidFill>
                  <a:srgbClr val="FF6600"/>
                </a:solidFill>
                <a:latin typeface="Calibri" panose="020F0502020204030204" pitchFamily="34" charset="0"/>
              </a:rPr>
              <a:t>Web-site</a:t>
            </a:r>
            <a:r>
              <a:rPr lang="ru-RU" altLang="ru-RU" b="1" dirty="0" smtClean="0">
                <a:solidFill>
                  <a:srgbClr val="FF6600"/>
                </a:solidFill>
                <a:latin typeface="Calibri" panose="020F0502020204030204" pitchFamily="34" charset="0"/>
              </a:rPr>
              <a:t>: </a:t>
            </a:r>
            <a:r>
              <a:rPr lang="en-US" altLang="ru-RU" b="1" dirty="0" smtClean="0">
                <a:latin typeface="Calibri" panose="020F0502020204030204" pitchFamily="34" charset="0"/>
              </a:rPr>
              <a:t>robotrack-rus.ru</a:t>
            </a:r>
            <a:endParaRPr lang="ru-RU" altLang="ru-RU" b="1" dirty="0">
              <a:latin typeface="Calibri" panose="020F0502020204030204" pitchFamily="34" charset="0"/>
            </a:endParaRPr>
          </a:p>
          <a:p>
            <a:pPr eaLnBrk="1" hangingPunct="1"/>
            <a:endParaRPr lang="ru-RU" altLang="ru-RU" b="1" dirty="0">
              <a:solidFill>
                <a:srgbClr val="FF6600"/>
              </a:solidFill>
              <a:latin typeface="Calibri" panose="020F050202020403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6490" y="688822"/>
            <a:ext cx="324000" cy="324000"/>
          </a:xfrm>
          <a:prstGeom prst="rect">
            <a:avLst/>
          </a:prstGeom>
        </p:spPr>
      </p:pic>
      <p:pic>
        <p:nvPicPr>
          <p:cNvPr id="32" name="Рисунок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0903" y="3714372"/>
            <a:ext cx="360000" cy="360000"/>
          </a:xfrm>
          <a:prstGeom prst="rect">
            <a:avLst/>
          </a:prstGeom>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9916" y="1144671"/>
            <a:ext cx="324000" cy="231390"/>
          </a:xfrm>
          <a:prstGeom prst="rect">
            <a:avLst/>
          </a:prstGeom>
        </p:spPr>
      </p:pic>
      <p:cxnSp>
        <p:nvCxnSpPr>
          <p:cNvPr id="43" name="Прямая соединительная линия 42"/>
          <p:cNvCxnSpPr/>
          <p:nvPr/>
        </p:nvCxnSpPr>
        <p:spPr>
          <a:xfrm rot="5400000" flipV="1">
            <a:off x="6397509" y="1729397"/>
            <a:ext cx="2376000" cy="18186"/>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1" name="Прямоугольник 40"/>
          <p:cNvSpPr/>
          <p:nvPr/>
        </p:nvSpPr>
        <p:spPr>
          <a:xfrm>
            <a:off x="8000491" y="644210"/>
            <a:ext cx="1851789" cy="369332"/>
          </a:xfrm>
          <a:prstGeom prst="rect">
            <a:avLst/>
          </a:prstGeom>
        </p:spPr>
        <p:txBody>
          <a:bodyPr wrap="none">
            <a:spAutoFit/>
          </a:bodyPr>
          <a:lstStyle/>
          <a:p>
            <a:r>
              <a:rPr lang="ru-RU" altLang="ru-RU" b="1" dirty="0">
                <a:latin typeface="Calibri" panose="020F0502020204030204" pitchFamily="34" charset="0"/>
              </a:rPr>
              <a:t> </a:t>
            </a:r>
            <a:r>
              <a:rPr lang="en-US" altLang="ru-RU" b="1" dirty="0" smtClean="0">
                <a:latin typeface="Calibri" panose="020F0502020204030204" pitchFamily="34" charset="0"/>
              </a:rPr>
              <a:t>+7</a:t>
            </a:r>
            <a:r>
              <a:rPr lang="ru-RU" altLang="ru-RU" b="1" dirty="0" smtClean="0">
                <a:latin typeface="Calibri" panose="020F0502020204030204" pitchFamily="34" charset="0"/>
              </a:rPr>
              <a:t> </a:t>
            </a:r>
            <a:r>
              <a:rPr lang="ru-RU" altLang="ru-RU" b="1" dirty="0">
                <a:latin typeface="Calibri" panose="020F0502020204030204" pitchFamily="34" charset="0"/>
              </a:rPr>
              <a:t>921 330 25 68</a:t>
            </a:r>
          </a:p>
        </p:txBody>
      </p:sp>
      <p:sp>
        <p:nvSpPr>
          <p:cNvPr id="42" name="Прямоугольник 41"/>
          <p:cNvSpPr/>
          <p:nvPr/>
        </p:nvSpPr>
        <p:spPr>
          <a:xfrm>
            <a:off x="8049929" y="1070050"/>
            <a:ext cx="2455480" cy="369332"/>
          </a:xfrm>
          <a:prstGeom prst="rect">
            <a:avLst/>
          </a:prstGeom>
        </p:spPr>
        <p:txBody>
          <a:bodyPr wrap="none">
            <a:spAutoFit/>
          </a:bodyPr>
          <a:lstStyle/>
          <a:p>
            <a:r>
              <a:rPr lang="en-US" altLang="ru-RU" b="1" dirty="0">
                <a:latin typeface="Calibri" panose="020F0502020204030204" pitchFamily="34" charset="0"/>
              </a:rPr>
              <a:t>mrtrus2014@yandex.ru</a:t>
            </a:r>
            <a:endParaRPr lang="ru-RU" altLang="ru-RU" b="1" dirty="0">
              <a:latin typeface="Calibri" panose="020F0502020204030204" pitchFamily="34" charset="0"/>
            </a:endParaRPr>
          </a:p>
        </p:txBody>
      </p:sp>
      <p:pic>
        <p:nvPicPr>
          <p:cNvPr id="49" name="Рисунок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9916" y="2150860"/>
            <a:ext cx="324000" cy="231390"/>
          </a:xfrm>
          <a:prstGeom prst="rect">
            <a:avLst/>
          </a:prstGeom>
        </p:spPr>
      </p:pic>
      <p:sp>
        <p:nvSpPr>
          <p:cNvPr id="50" name="Прямоугольник 49"/>
          <p:cNvSpPr/>
          <p:nvPr/>
        </p:nvSpPr>
        <p:spPr>
          <a:xfrm>
            <a:off x="8049929" y="2069003"/>
            <a:ext cx="1846339" cy="369332"/>
          </a:xfrm>
          <a:prstGeom prst="rect">
            <a:avLst/>
          </a:prstGeom>
        </p:spPr>
        <p:txBody>
          <a:bodyPr wrap="none">
            <a:spAutoFit/>
          </a:bodyPr>
          <a:lstStyle/>
          <a:p>
            <a:r>
              <a:rPr lang="en-US" altLang="ru-RU" b="1" dirty="0">
                <a:latin typeface="Calibri" panose="020F0502020204030204" pitchFamily="34" charset="0"/>
              </a:rPr>
              <a:t>slp10@yandex.ru</a:t>
            </a:r>
            <a:endParaRPr lang="ru-RU" altLang="ru-RU" b="1" dirty="0">
              <a:latin typeface="Calibri" panose="020F0502020204030204" pitchFamily="34" charset="0"/>
            </a:endParaRPr>
          </a:p>
        </p:txBody>
      </p:sp>
      <p:sp>
        <p:nvSpPr>
          <p:cNvPr id="53" name="TextBox 8"/>
          <p:cNvSpPr txBox="1">
            <a:spLocks noChangeArrowheads="1"/>
          </p:cNvSpPr>
          <p:nvPr/>
        </p:nvSpPr>
        <p:spPr bwMode="auto">
          <a:xfrm>
            <a:off x="2259607" y="4217969"/>
            <a:ext cx="4832894" cy="3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FF6600"/>
                </a:solidFill>
                <a:latin typeface="Calibri" panose="020F0502020204030204" pitchFamily="34" charset="0"/>
              </a:rPr>
              <a:t>facebook.com/</a:t>
            </a:r>
            <a:r>
              <a:rPr lang="en-US" altLang="ru-RU" b="1" dirty="0" err="1">
                <a:solidFill>
                  <a:srgbClr val="FF6600"/>
                </a:solidFill>
                <a:latin typeface="Calibri" panose="020F0502020204030204" pitchFamily="34" charset="0"/>
              </a:rPr>
              <a:t>robotrackrus</a:t>
            </a:r>
            <a:endParaRPr lang="ru-RU" altLang="ru-RU" b="1" dirty="0">
              <a:solidFill>
                <a:srgbClr val="FF6600"/>
              </a:solidFill>
              <a:latin typeface="Calibri" panose="020F0502020204030204" pitchFamily="34" charset="0"/>
            </a:endParaRPr>
          </a:p>
        </p:txBody>
      </p:sp>
      <p:pic>
        <p:nvPicPr>
          <p:cNvPr id="52" name="Рисунок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0903" y="4717617"/>
            <a:ext cx="360000" cy="360000"/>
          </a:xfrm>
          <a:prstGeom prst="rect">
            <a:avLst/>
          </a:prstGeom>
        </p:spPr>
      </p:pic>
      <p:sp>
        <p:nvSpPr>
          <p:cNvPr id="56" name="TextBox 8"/>
          <p:cNvSpPr txBox="1">
            <a:spLocks noChangeArrowheads="1"/>
          </p:cNvSpPr>
          <p:nvPr/>
        </p:nvSpPr>
        <p:spPr bwMode="auto">
          <a:xfrm>
            <a:off x="2272486" y="4704457"/>
            <a:ext cx="4832894" cy="3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FF6600"/>
                </a:solidFill>
                <a:latin typeface="Calibri" panose="020F0502020204030204" pitchFamily="34" charset="0"/>
              </a:rPr>
              <a:t>instagram.com/</a:t>
            </a:r>
            <a:r>
              <a:rPr lang="en-US" altLang="ru-RU" b="1" dirty="0" err="1">
                <a:solidFill>
                  <a:srgbClr val="FF6600"/>
                </a:solidFill>
                <a:latin typeface="Calibri" panose="020F0502020204030204" pitchFamily="34" charset="0"/>
              </a:rPr>
              <a:t>robotrackrus</a:t>
            </a:r>
            <a:endParaRPr lang="en-US" altLang="ru-RU" b="1" dirty="0">
              <a:solidFill>
                <a:srgbClr val="FF6600"/>
              </a:solidFill>
              <a:latin typeface="Calibri" panose="020F0502020204030204" pitchFamily="34" charset="0"/>
            </a:endParaRPr>
          </a:p>
        </p:txBody>
      </p:sp>
      <p:sp>
        <p:nvSpPr>
          <p:cNvPr id="21" name="Прямоугольник с двумя скругленными соседними углами 20"/>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CONTACTS</a:t>
            </a:r>
            <a:endParaRPr lang="en-US"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5523" y="4183213"/>
            <a:ext cx="432000" cy="432000"/>
          </a:xfrm>
          <a:prstGeom prst="rect">
            <a:avLst/>
          </a:prstGeom>
        </p:spPr>
      </p:pic>
    </p:spTree>
    <p:extLst>
      <p:ext uri="{BB962C8B-B14F-4D97-AF65-F5344CB8AC3E}">
        <p14:creationId xmlns:p14="http://schemas.microsoft.com/office/powerpoint/2010/main" val="2472926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с двумя скругленными соседними углами 31"/>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0" name="Группа 1"/>
          <p:cNvGrpSpPr>
            <a:grpSpLocks/>
          </p:cNvGrpSpPr>
          <p:nvPr/>
        </p:nvGrpSpPr>
        <p:grpSpPr bwMode="auto">
          <a:xfrm>
            <a:off x="1929979" y="2108010"/>
            <a:ext cx="8669739" cy="4801571"/>
            <a:chOff x="468313" y="2047875"/>
            <a:chExt cx="8675687" cy="4206875"/>
          </a:xfrm>
        </p:grpSpPr>
        <p:pic>
          <p:nvPicPr>
            <p:cNvPr id="11" name="Рисунок 17"/>
            <p:cNvPicPr>
              <a:picLocks noChangeAspect="1"/>
            </p:cNvPicPr>
            <p:nvPr/>
          </p:nvPicPr>
          <p:blipFill>
            <a:blip r:embed="rId2">
              <a:extLst>
                <a:ext uri="{28A0092B-C50C-407E-A947-70E740481C1C}">
                  <a14:useLocalDpi xmlns:a14="http://schemas.microsoft.com/office/drawing/2010/main" val="0"/>
                </a:ext>
              </a:extLst>
            </a:blip>
            <a:srcRect l="5113"/>
            <a:stretch>
              <a:fillRect/>
            </a:stretch>
          </p:blipFill>
          <p:spPr bwMode="auto">
            <a:xfrm>
              <a:off x="468313" y="2047875"/>
              <a:ext cx="867568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35004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3387725"/>
              <a:ext cx="430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6613" y="3817938"/>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4306888"/>
              <a:ext cx="4302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575" y="4367213"/>
              <a:ext cx="431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813" y="4248150"/>
              <a:ext cx="430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875" y="4017963"/>
              <a:ext cx="4302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7788" y="3587750"/>
              <a:ext cx="430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7913" y="3736975"/>
              <a:ext cx="43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562350"/>
              <a:ext cx="4302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2238" y="4017963"/>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100" y="4017963"/>
              <a:ext cx="4302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4400550"/>
              <a:ext cx="4302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450" y="3736975"/>
              <a:ext cx="43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4450" y="3970338"/>
              <a:ext cx="4302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00" y="3776663"/>
              <a:ext cx="4302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8638" y="3967163"/>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2863" y="4092575"/>
              <a:ext cx="4302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2063" y="4405313"/>
              <a:ext cx="4318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00" y="3405188"/>
              <a:ext cx="4302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Заголовок 1"/>
          <p:cNvSpPr txBox="1">
            <a:spLocks/>
          </p:cNvSpPr>
          <p:nvPr/>
        </p:nvSpPr>
        <p:spPr>
          <a:xfrm>
            <a:off x="25758" y="17091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OUR</a:t>
            </a:r>
            <a:r>
              <a:rPr lang="ru-RU"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 </a:t>
            </a:r>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ACHIEVEMENTS</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rotWithShape="1">
          <a:blip r:embed="rId4"/>
          <a:srcRect l="46997" t="59815" r="49737" b="33495"/>
          <a:stretch/>
        </p:blipFill>
        <p:spPr>
          <a:xfrm>
            <a:off x="386403" y="1549221"/>
            <a:ext cx="468947" cy="540000"/>
          </a:xfrm>
          <a:prstGeom prst="rect">
            <a:avLst/>
          </a:prstGeom>
        </p:spPr>
      </p:pic>
      <p:pic>
        <p:nvPicPr>
          <p:cNvPr id="36" name="Рисунок 35"/>
          <p:cNvPicPr>
            <a:picLocks noChangeAspect="1"/>
          </p:cNvPicPr>
          <p:nvPr/>
        </p:nvPicPr>
        <p:blipFill rotWithShape="1">
          <a:blip r:embed="rId4"/>
          <a:srcRect l="46997" t="59815" r="49737" b="33495"/>
          <a:stretch/>
        </p:blipFill>
        <p:spPr>
          <a:xfrm>
            <a:off x="369797" y="778790"/>
            <a:ext cx="468947" cy="540000"/>
          </a:xfrm>
          <a:prstGeom prst="rect">
            <a:avLst/>
          </a:prstGeom>
        </p:spPr>
      </p:pic>
      <p:pic>
        <p:nvPicPr>
          <p:cNvPr id="37"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5380" y="4196241"/>
            <a:ext cx="429918" cy="49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475" y="4196241"/>
            <a:ext cx="429918" cy="49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2" descr="Картинки по запросу robot vector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8336" y="4433227"/>
            <a:ext cx="429918" cy="49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Объект 7"/>
          <p:cNvSpPr>
            <a:spLocks noGrp="1"/>
          </p:cNvSpPr>
          <p:nvPr>
            <p:ph idx="1"/>
          </p:nvPr>
        </p:nvSpPr>
        <p:spPr>
          <a:xfrm>
            <a:off x="855350" y="845510"/>
            <a:ext cx="10517118" cy="522331"/>
          </a:xfrm>
        </p:spPr>
        <p:txBody>
          <a:bodyPr>
            <a:noAutofit/>
          </a:bodyPr>
          <a:lstStyle/>
          <a:p>
            <a:pPr marL="0" indent="0">
              <a:buNone/>
            </a:pPr>
            <a:r>
              <a:rPr lang="en-US" sz="2400" b="1" dirty="0">
                <a:solidFill>
                  <a:srgbClr val="FF6502"/>
                </a:solidFill>
                <a:effectLst>
                  <a:outerShdw blurRad="38100" dist="38100" dir="2700000" algn="tl">
                    <a:srgbClr val="000000">
                      <a:alpha val="43137"/>
                    </a:srgbClr>
                  </a:outerShdw>
                </a:effectLst>
              </a:rPr>
              <a:t>More than 130 Clubs </a:t>
            </a:r>
            <a:r>
              <a:rPr lang="en-US" sz="2400" dirty="0" smtClean="0"/>
              <a:t>have been opened </a:t>
            </a:r>
            <a:r>
              <a:rPr lang="en-US" sz="2400" dirty="0"/>
              <a:t>in the </a:t>
            </a:r>
            <a:r>
              <a:rPr lang="en-US" sz="2400" dirty="0" smtClean="0"/>
              <a:t>47 cities and regions </a:t>
            </a:r>
            <a:r>
              <a:rPr lang="en-US" sz="2400" dirty="0"/>
              <a:t>of Russia and Kazakhstan.</a:t>
            </a:r>
            <a:endParaRPr lang="ru-RU" sz="2400" dirty="0"/>
          </a:p>
        </p:txBody>
      </p:sp>
      <p:sp>
        <p:nvSpPr>
          <p:cNvPr id="4" name="Прямоугольник 3"/>
          <p:cNvSpPr/>
          <p:nvPr/>
        </p:nvSpPr>
        <p:spPr>
          <a:xfrm>
            <a:off x="855350" y="1481351"/>
            <a:ext cx="10925651" cy="1200329"/>
          </a:xfrm>
          <a:prstGeom prst="rect">
            <a:avLst/>
          </a:prstGeom>
        </p:spPr>
        <p:txBody>
          <a:bodyPr wrap="square">
            <a:spAutoFit/>
          </a:bodyPr>
          <a:lstStyle/>
          <a:p>
            <a:pPr algn="just"/>
            <a:r>
              <a:rPr lang="en-US" sz="2400" b="1" dirty="0">
                <a:solidFill>
                  <a:srgbClr val="FF6502"/>
                </a:solidFill>
                <a:effectLst>
                  <a:outerShdw blurRad="38100" dist="38100" dir="2700000" algn="tl">
                    <a:srgbClr val="000000">
                      <a:alpha val="43137"/>
                    </a:srgbClr>
                  </a:outerShdw>
                </a:effectLst>
              </a:rPr>
              <a:t>More than </a:t>
            </a:r>
            <a:r>
              <a:rPr lang="en-US" sz="2400" b="1" dirty="0" smtClean="0">
                <a:solidFill>
                  <a:srgbClr val="FF6502"/>
                </a:solidFill>
                <a:effectLst>
                  <a:outerShdw blurRad="38100" dist="38100" dir="2700000" algn="tl">
                    <a:srgbClr val="000000">
                      <a:alpha val="43137"/>
                    </a:srgbClr>
                  </a:outerShdw>
                </a:effectLst>
              </a:rPr>
              <a:t>40 000 </a:t>
            </a:r>
            <a:r>
              <a:rPr lang="en-US" sz="2400" dirty="0" smtClean="0"/>
              <a:t>children </a:t>
            </a:r>
            <a:r>
              <a:rPr lang="en-US" sz="2400" dirty="0"/>
              <a:t>are trained in public and private educational institutions of </a:t>
            </a:r>
            <a:r>
              <a:rPr lang="en-US" sz="2400" dirty="0" smtClean="0"/>
              <a:t>the Russia </a:t>
            </a:r>
            <a:r>
              <a:rPr lang="en-US" sz="2400" dirty="0"/>
              <a:t>and Kazakhstan on the basis of the developed teaching and methodical </a:t>
            </a:r>
            <a:r>
              <a:rPr lang="en-US" sz="2400" dirty="0" smtClean="0"/>
              <a:t>complex.</a:t>
            </a:r>
            <a:endParaRPr lang="ru-RU" sz="2400" dirty="0"/>
          </a:p>
        </p:txBody>
      </p:sp>
    </p:spTree>
    <p:extLst>
      <p:ext uri="{BB962C8B-B14F-4D97-AF65-F5344CB8AC3E}">
        <p14:creationId xmlns:p14="http://schemas.microsoft.com/office/powerpoint/2010/main" val="1440825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Прямоугольник 33"/>
          <p:cNvSpPr/>
          <p:nvPr/>
        </p:nvSpPr>
        <p:spPr>
          <a:xfrm>
            <a:off x="838743" y="1073836"/>
            <a:ext cx="11177245" cy="461665"/>
          </a:xfrm>
          <a:prstGeom prst="rect">
            <a:avLst/>
          </a:prstGeom>
        </p:spPr>
        <p:txBody>
          <a:bodyPr wrap="square">
            <a:spAutoFit/>
          </a:bodyPr>
          <a:lstStyle/>
          <a:p>
            <a:pPr algn="just"/>
            <a:r>
              <a:rPr lang="en-US" sz="2400" dirty="0" smtClean="0"/>
              <a:t>The </a:t>
            </a:r>
            <a:r>
              <a:rPr lang="en-US" sz="2400" dirty="0"/>
              <a:t>official representative of the </a:t>
            </a:r>
            <a:r>
              <a:rPr lang="en-US" sz="2400" b="1" dirty="0" smtClean="0">
                <a:effectLst>
                  <a:outerShdw blurRad="38100" dist="38100" dir="2700000" algn="tl">
                    <a:srgbClr val="000000">
                      <a:alpha val="43137"/>
                    </a:srgbClr>
                  </a:outerShdw>
                </a:effectLst>
              </a:rPr>
              <a:t>International Youth Robot </a:t>
            </a:r>
            <a:r>
              <a:rPr lang="en-US" sz="2400" b="1" dirty="0">
                <a:effectLst>
                  <a:outerShdw blurRad="38100" dist="38100" dir="2700000" algn="tl">
                    <a:srgbClr val="000000">
                      <a:alpha val="43137"/>
                    </a:srgbClr>
                  </a:outerShdw>
                </a:effectLst>
              </a:rPr>
              <a:t>A</a:t>
            </a:r>
            <a:r>
              <a:rPr lang="en-US" sz="2400" b="1" dirty="0" smtClean="0">
                <a:effectLst>
                  <a:outerShdw blurRad="38100" dist="38100" dir="2700000" algn="tl">
                    <a:srgbClr val="000000">
                      <a:alpha val="43137"/>
                    </a:srgbClr>
                  </a:outerShdw>
                </a:effectLst>
              </a:rPr>
              <a:t>ssociation</a:t>
            </a:r>
            <a:r>
              <a:rPr lang="en-US" sz="2400" dirty="0" smtClean="0"/>
              <a:t> </a:t>
            </a:r>
            <a:r>
              <a:rPr lang="en-US" sz="2400" dirty="0"/>
              <a:t>(IYRA) in Russia.</a:t>
            </a:r>
            <a:endParaRPr lang="ru-RU" sz="2400" dirty="0"/>
          </a:p>
        </p:txBody>
      </p:sp>
      <p:sp>
        <p:nvSpPr>
          <p:cNvPr id="17" name="Прямоугольник с двумя скругленными соседними углами 16"/>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Заголовок 1"/>
          <p:cNvSpPr txBox="1">
            <a:spLocks/>
          </p:cNvSpPr>
          <p:nvPr/>
        </p:nvSpPr>
        <p:spPr>
          <a:xfrm>
            <a:off x="25758" y="17091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OUR</a:t>
            </a:r>
            <a:r>
              <a:rPr lang="ru-RU"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 </a:t>
            </a:r>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ACHIEVEMENTS</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19" name="Рисунок 18"/>
          <p:cNvPicPr>
            <a:picLocks noChangeAspect="1"/>
          </p:cNvPicPr>
          <p:nvPr/>
        </p:nvPicPr>
        <p:blipFill rotWithShape="1">
          <a:blip r:embed="rId2"/>
          <a:srcRect l="46997" t="59815" r="49737" b="33495"/>
          <a:stretch/>
        </p:blipFill>
        <p:spPr>
          <a:xfrm>
            <a:off x="369797" y="1086009"/>
            <a:ext cx="468947" cy="540000"/>
          </a:xfrm>
          <a:prstGeom prst="rect">
            <a:avLst/>
          </a:prstGeom>
        </p:spPr>
      </p:pic>
      <p:pic>
        <p:nvPicPr>
          <p:cNvPr id="20" name="Рисунок 19"/>
          <p:cNvPicPr>
            <a:picLocks noChangeAspect="1"/>
          </p:cNvPicPr>
          <p:nvPr/>
        </p:nvPicPr>
        <p:blipFill rotWithShape="1">
          <a:blip r:embed="rId2"/>
          <a:srcRect l="46997" t="59815" r="49737" b="33495"/>
          <a:stretch/>
        </p:blipFill>
        <p:spPr>
          <a:xfrm>
            <a:off x="369797" y="1870237"/>
            <a:ext cx="468947" cy="540000"/>
          </a:xfrm>
          <a:prstGeom prst="rect">
            <a:avLst/>
          </a:prstGeom>
        </p:spPr>
      </p:pic>
      <p:sp>
        <p:nvSpPr>
          <p:cNvPr id="2" name="Прямоугольник 1"/>
          <p:cNvSpPr/>
          <p:nvPr/>
        </p:nvSpPr>
        <p:spPr>
          <a:xfrm>
            <a:off x="851622" y="1817320"/>
            <a:ext cx="11022700" cy="830997"/>
          </a:xfrm>
          <a:prstGeom prst="rect">
            <a:avLst/>
          </a:prstGeom>
        </p:spPr>
        <p:txBody>
          <a:bodyPr wrap="square">
            <a:spAutoFit/>
          </a:bodyPr>
          <a:lstStyle/>
          <a:p>
            <a:pPr algn="just"/>
            <a:r>
              <a:rPr lang="en-US" sz="2400" dirty="0" smtClean="0"/>
              <a:t>Company was included </a:t>
            </a:r>
            <a:r>
              <a:rPr lang="en-US" sz="2400" dirty="0"/>
              <a:t>in the list </a:t>
            </a:r>
            <a:r>
              <a:rPr lang="en-US" sz="2400" dirty="0" smtClean="0"/>
              <a:t>of </a:t>
            </a:r>
            <a:r>
              <a:rPr lang="en-US" sz="2400" b="1" dirty="0" smtClean="0">
                <a:solidFill>
                  <a:srgbClr val="FF6502"/>
                </a:solidFill>
                <a:effectLst>
                  <a:outerShdw blurRad="38100" dist="38100" dir="2700000" algn="tl">
                    <a:srgbClr val="000000">
                      <a:alpha val="43137"/>
                    </a:srgbClr>
                  </a:outerShdw>
                </a:effectLst>
              </a:rPr>
              <a:t>TOP-10 of The Best Russian Manufacturers </a:t>
            </a:r>
            <a:r>
              <a:rPr lang="en-US" sz="2400" dirty="0"/>
              <a:t>of the goods for </a:t>
            </a:r>
            <a:r>
              <a:rPr lang="en-US" sz="2400" b="1" dirty="0">
                <a:solidFill>
                  <a:srgbClr val="FF6502"/>
                </a:solidFill>
                <a:effectLst>
                  <a:outerShdw blurRad="38100" dist="38100" dir="2700000" algn="tl">
                    <a:srgbClr val="000000">
                      <a:alpha val="43137"/>
                    </a:srgbClr>
                  </a:outerShdw>
                </a:effectLst>
              </a:rPr>
              <a:t>children</a:t>
            </a:r>
            <a:r>
              <a:rPr lang="en-US" sz="2400" dirty="0"/>
              <a:t> by </a:t>
            </a:r>
            <a:r>
              <a:rPr lang="en-US" sz="2400" b="1" dirty="0">
                <a:effectLst>
                  <a:outerShdw blurRad="38100" dist="38100" dir="2700000" algn="tl">
                    <a:srgbClr val="000000">
                      <a:alpha val="43137"/>
                    </a:srgbClr>
                  </a:outerShdw>
                </a:effectLst>
              </a:rPr>
              <a:t>Ministry of Industry and Trade of the Russian </a:t>
            </a:r>
            <a:r>
              <a:rPr lang="en-US" sz="2400" b="1" dirty="0" smtClean="0">
                <a:effectLst>
                  <a:outerShdw blurRad="38100" dist="38100" dir="2700000" algn="tl">
                    <a:srgbClr val="000000">
                      <a:alpha val="43137"/>
                    </a:srgbClr>
                  </a:outerShdw>
                </a:effectLst>
              </a:rPr>
              <a:t>Federation.</a:t>
            </a:r>
            <a:endParaRPr lang="ru-RU" sz="2400" b="1" dirty="0">
              <a:effectLst>
                <a:outerShdw blurRad="38100" dist="38100" dir="2700000" algn="tl">
                  <a:srgbClr val="000000">
                    <a:alpha val="43137"/>
                  </a:srgbClr>
                </a:outerShdw>
              </a:effectLst>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4622" y="4074265"/>
            <a:ext cx="4159876" cy="2772557"/>
          </a:xfrm>
          <a:prstGeom prst="rect">
            <a:avLst/>
          </a:prstGeom>
        </p:spPr>
      </p:pic>
      <p:pic>
        <p:nvPicPr>
          <p:cNvPr id="25" name="Рисунок 24"/>
          <p:cNvPicPr>
            <a:picLocks noChangeAspect="1"/>
          </p:cNvPicPr>
          <p:nvPr/>
        </p:nvPicPr>
        <p:blipFill rotWithShape="1">
          <a:blip r:embed="rId2"/>
          <a:srcRect l="46997" t="59815" r="49737" b="33495"/>
          <a:stretch/>
        </p:blipFill>
        <p:spPr>
          <a:xfrm>
            <a:off x="369797" y="2778045"/>
            <a:ext cx="468947" cy="540000"/>
          </a:xfrm>
          <a:prstGeom prst="rect">
            <a:avLst/>
          </a:prstGeom>
        </p:spPr>
      </p:pic>
      <p:sp>
        <p:nvSpPr>
          <p:cNvPr id="26" name="Прямоугольник 25"/>
          <p:cNvSpPr/>
          <p:nvPr/>
        </p:nvSpPr>
        <p:spPr>
          <a:xfrm>
            <a:off x="825308" y="2800761"/>
            <a:ext cx="11022700" cy="830997"/>
          </a:xfrm>
          <a:prstGeom prst="rect">
            <a:avLst/>
          </a:prstGeom>
        </p:spPr>
        <p:txBody>
          <a:bodyPr wrap="square">
            <a:spAutoFit/>
          </a:bodyPr>
          <a:lstStyle/>
          <a:p>
            <a:pPr algn="just"/>
            <a:r>
              <a:rPr lang="en-US" sz="2400" dirty="0" smtClean="0"/>
              <a:t>Prizewinner of </a:t>
            </a:r>
            <a:r>
              <a:rPr lang="ru-RU" sz="2400" dirty="0" err="1" smtClean="0"/>
              <a:t>the</a:t>
            </a:r>
            <a:r>
              <a:rPr lang="ru-RU" sz="2400" dirty="0" smtClean="0"/>
              <a:t> </a:t>
            </a:r>
            <a:r>
              <a:rPr lang="ru-RU" sz="2400" dirty="0" err="1"/>
              <a:t>nomination</a:t>
            </a:r>
            <a:r>
              <a:rPr lang="ru-RU" sz="2400" dirty="0"/>
              <a:t> "</a:t>
            </a:r>
            <a:r>
              <a:rPr lang="ru-RU" sz="2400" dirty="0" err="1"/>
              <a:t>Personal</a:t>
            </a:r>
            <a:r>
              <a:rPr lang="ru-RU" sz="2400" dirty="0"/>
              <a:t> </a:t>
            </a:r>
            <a:r>
              <a:rPr lang="ru-RU" sz="2400" dirty="0" err="1"/>
              <a:t>contribution</a:t>
            </a:r>
            <a:r>
              <a:rPr lang="ru-RU" sz="2400" dirty="0"/>
              <a:t> </a:t>
            </a:r>
            <a:r>
              <a:rPr lang="ru-RU" sz="2400" dirty="0" err="1"/>
              <a:t>to</a:t>
            </a:r>
            <a:r>
              <a:rPr lang="ru-RU" sz="2400" dirty="0"/>
              <a:t> </a:t>
            </a:r>
            <a:r>
              <a:rPr lang="ru-RU" sz="2400" dirty="0" err="1"/>
              <a:t>the</a:t>
            </a:r>
            <a:r>
              <a:rPr lang="ru-RU" sz="2400" dirty="0"/>
              <a:t> </a:t>
            </a:r>
            <a:r>
              <a:rPr lang="ru-RU" sz="2400" dirty="0" err="1"/>
              <a:t>development</a:t>
            </a:r>
            <a:r>
              <a:rPr lang="ru-RU" sz="2400" dirty="0"/>
              <a:t> </a:t>
            </a:r>
            <a:r>
              <a:rPr lang="ru-RU" sz="2400" dirty="0" err="1"/>
              <a:t>of</a:t>
            </a:r>
            <a:r>
              <a:rPr lang="ru-RU" sz="2400" dirty="0"/>
              <a:t> </a:t>
            </a:r>
            <a:r>
              <a:rPr lang="ru-RU" sz="2400" dirty="0" err="1"/>
              <a:t>social</a:t>
            </a:r>
            <a:r>
              <a:rPr lang="ru-RU" sz="2400" dirty="0"/>
              <a:t> </a:t>
            </a:r>
            <a:r>
              <a:rPr lang="ru-RU" sz="2400" dirty="0" err="1"/>
              <a:t>entrepreneurship</a:t>
            </a:r>
            <a:r>
              <a:rPr lang="ru-RU" sz="2400" dirty="0"/>
              <a:t> </a:t>
            </a:r>
            <a:r>
              <a:rPr lang="ru-RU" sz="2400" dirty="0" err="1"/>
              <a:t>in</a:t>
            </a:r>
            <a:r>
              <a:rPr lang="ru-RU" sz="2400" dirty="0"/>
              <a:t> </a:t>
            </a:r>
            <a:r>
              <a:rPr lang="ru-RU" sz="2400" dirty="0" err="1" smtClean="0"/>
              <a:t>Russia</a:t>
            </a:r>
            <a:r>
              <a:rPr lang="ru-RU" sz="2400" dirty="0" smtClean="0"/>
              <a:t>“</a:t>
            </a:r>
            <a:r>
              <a:rPr lang="en-US" sz="2400" dirty="0" smtClean="0"/>
              <a:t> of</a:t>
            </a:r>
            <a:r>
              <a:rPr lang="ru-RU" sz="2400" dirty="0" smtClean="0"/>
              <a:t> </a:t>
            </a:r>
            <a:r>
              <a:rPr lang="ru-RU" sz="2400" b="1" dirty="0" smtClean="0">
                <a:effectLst>
                  <a:outerShdw blurRad="38100" dist="38100" dir="2700000" algn="tl">
                    <a:srgbClr val="000000">
                      <a:alpha val="43137"/>
                    </a:srgbClr>
                  </a:outerShdw>
                </a:effectLst>
              </a:rPr>
              <a:t>VI</a:t>
            </a:r>
            <a:r>
              <a:rPr lang="en-US" sz="2400" b="1" dirty="0" smtClean="0">
                <a:effectLst>
                  <a:outerShdw blurRad="38100" dist="38100" dir="2700000" algn="tl">
                    <a:srgbClr val="000000">
                      <a:alpha val="43137"/>
                    </a:srgbClr>
                  </a:outerShdw>
                </a:effectLst>
              </a:rPr>
              <a:t> Annual</a:t>
            </a:r>
            <a:r>
              <a:rPr lang="ru-RU" sz="2400" b="1" dirty="0" smtClean="0">
                <a:effectLst>
                  <a:outerShdw blurRad="38100" dist="38100" dir="2700000" algn="tl">
                    <a:srgbClr val="000000">
                      <a:alpha val="43137"/>
                    </a:srgbClr>
                  </a:outerShdw>
                </a:effectLst>
              </a:rPr>
              <a:t> </a:t>
            </a:r>
            <a:r>
              <a:rPr lang="en-US" sz="2400" b="1" dirty="0">
                <a:effectLst>
                  <a:outerShdw blurRad="38100" dist="38100" dir="2700000" algn="tl">
                    <a:srgbClr val="000000">
                      <a:alpha val="43137"/>
                    </a:srgbClr>
                  </a:outerShdw>
                </a:effectLst>
              </a:rPr>
              <a:t>A</a:t>
            </a:r>
            <a:r>
              <a:rPr lang="en-US" sz="2400" b="1" dirty="0" smtClean="0">
                <a:effectLst>
                  <a:outerShdw blurRad="38100" dist="38100" dir="2700000" algn="tl">
                    <a:srgbClr val="000000">
                      <a:alpha val="43137"/>
                    </a:srgbClr>
                  </a:outerShdw>
                </a:effectLst>
              </a:rPr>
              <a:t>ward</a:t>
            </a:r>
            <a:r>
              <a:rPr lang="ru-RU" sz="2400" b="1" dirty="0" smtClean="0">
                <a:effectLst>
                  <a:outerShdw blurRad="38100" dist="38100" dir="2700000" algn="tl">
                    <a:srgbClr val="000000">
                      <a:alpha val="43137"/>
                    </a:srgbClr>
                  </a:outerShdw>
                </a:effectLst>
              </a:rPr>
              <a:t> </a:t>
            </a:r>
            <a:r>
              <a:rPr lang="ru-RU" sz="2400" b="1" dirty="0">
                <a:effectLst>
                  <a:outerShdw blurRad="38100" dist="38100" dir="2700000" algn="tl">
                    <a:srgbClr val="000000">
                      <a:alpha val="43137"/>
                    </a:srgbClr>
                  </a:outerShdw>
                </a:effectLst>
              </a:rPr>
              <a:t>"</a:t>
            </a:r>
            <a:r>
              <a:rPr lang="ru-RU" sz="2400" b="1" dirty="0" err="1">
                <a:effectLst>
                  <a:outerShdw blurRad="38100" dist="38100" dir="2700000" algn="tl">
                    <a:srgbClr val="000000">
                      <a:alpha val="43137"/>
                    </a:srgbClr>
                  </a:outerShdw>
                </a:effectLst>
              </a:rPr>
              <a:t>Impulse</a:t>
            </a:r>
            <a:r>
              <a:rPr lang="ru-RU" sz="2400" b="1" dirty="0">
                <a:effectLst>
                  <a:outerShdw blurRad="38100" dist="38100" dir="2700000" algn="tl">
                    <a:srgbClr val="000000">
                      <a:alpha val="43137"/>
                    </a:srgbClr>
                  </a:outerShdw>
                </a:effectLst>
              </a:rPr>
              <a:t> </a:t>
            </a:r>
            <a:r>
              <a:rPr lang="ru-RU" sz="2400" b="1" dirty="0" err="1">
                <a:effectLst>
                  <a:outerShdw blurRad="38100" dist="38100" dir="2700000" algn="tl">
                    <a:srgbClr val="000000">
                      <a:alpha val="43137"/>
                    </a:srgbClr>
                  </a:outerShdw>
                </a:effectLst>
              </a:rPr>
              <a:t>of</a:t>
            </a:r>
            <a:r>
              <a:rPr lang="ru-RU" sz="2400" b="1" dirty="0">
                <a:effectLst>
                  <a:outerShdw blurRad="38100" dist="38100" dir="2700000" algn="tl">
                    <a:srgbClr val="000000">
                      <a:alpha val="43137"/>
                    </a:srgbClr>
                  </a:outerShdw>
                </a:effectLst>
              </a:rPr>
              <a:t> </a:t>
            </a:r>
            <a:r>
              <a:rPr lang="ru-RU" sz="2400" b="1" dirty="0" err="1">
                <a:effectLst>
                  <a:outerShdw blurRad="38100" dist="38100" dir="2700000" algn="tl">
                    <a:srgbClr val="000000">
                      <a:alpha val="43137"/>
                    </a:srgbClr>
                  </a:outerShdw>
                </a:effectLst>
              </a:rPr>
              <a:t>Good</a:t>
            </a:r>
            <a:r>
              <a:rPr lang="ru-RU" sz="2400" b="1" dirty="0">
                <a:effectLst>
                  <a:outerShdw blurRad="38100" dist="38100" dir="2700000" algn="tl">
                    <a:srgbClr val="000000">
                      <a:alpha val="43137"/>
                    </a:srgbClr>
                  </a:outerShdw>
                </a:effectLst>
              </a:rPr>
              <a:t>"</a:t>
            </a:r>
            <a:r>
              <a:rPr lang="ru-RU" sz="2400" dirty="0"/>
              <a:t>.</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092" y="4074265"/>
            <a:ext cx="4318714" cy="287914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4744" y="4074265"/>
            <a:ext cx="4456976" cy="2970479"/>
          </a:xfrm>
          <a:prstGeom prst="rect">
            <a:avLst/>
          </a:prstGeom>
        </p:spPr>
      </p:pic>
    </p:spTree>
    <p:extLst>
      <p:ext uri="{BB962C8B-B14F-4D97-AF65-F5344CB8AC3E}">
        <p14:creationId xmlns:p14="http://schemas.microsoft.com/office/powerpoint/2010/main" val="3403213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с двумя скругленными соседними углами 13"/>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1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10" name="Группа 9"/>
          <p:cNvGrpSpPr/>
          <p:nvPr/>
        </p:nvGrpSpPr>
        <p:grpSpPr>
          <a:xfrm>
            <a:off x="75125" y="4024952"/>
            <a:ext cx="2211422" cy="2511332"/>
            <a:chOff x="1814582" y="3552613"/>
            <a:chExt cx="2211422" cy="2511332"/>
          </a:xfrm>
        </p:grpSpPr>
        <p:sp>
          <p:nvSpPr>
            <p:cNvPr id="7" name="Прямоугольник 6"/>
            <p:cNvSpPr/>
            <p:nvPr/>
          </p:nvSpPr>
          <p:spPr>
            <a:xfrm>
              <a:off x="2123779" y="4299945"/>
              <a:ext cx="1404000" cy="1764000"/>
            </a:xfrm>
            <a:prstGeom prst="rect">
              <a:avLst/>
            </a:prstGeom>
            <a:solidFill>
              <a:srgbClr val="FF5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Заголовок 1"/>
            <p:cNvSpPr txBox="1">
              <a:spLocks/>
            </p:cNvSpPr>
            <p:nvPr/>
          </p:nvSpPr>
          <p:spPr>
            <a:xfrm>
              <a:off x="2175183" y="5311857"/>
              <a:ext cx="1296566" cy="332145"/>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smtClean="0">
                  <a:solidFill>
                    <a:schemeClr val="bg1"/>
                  </a:solidFill>
                  <a:latin typeface="+mn-lt"/>
                  <a:ea typeface="Tahoma" panose="020B0604030504040204" pitchFamily="34" charset="0"/>
                  <a:cs typeface="Tahoma" panose="020B0604030504040204" pitchFamily="34" charset="0"/>
                </a:rPr>
                <a:t>KIDDY KIT</a:t>
              </a:r>
              <a:endParaRPr lang="ru-RU" sz="1800" dirty="0">
                <a:solidFill>
                  <a:schemeClr val="bg1"/>
                </a:solidFill>
                <a:latin typeface="+mn-lt"/>
                <a:ea typeface="Tahoma" panose="020B0604030504040204" pitchFamily="34" charset="0"/>
                <a:cs typeface="Tahoma" panose="020B0604030504040204" pitchFamily="34" charset="0"/>
              </a:endParaRPr>
            </a:p>
          </p:txBody>
        </p:sp>
        <p:sp>
          <p:nvSpPr>
            <p:cNvPr id="19" name="Заголовок 1"/>
            <p:cNvSpPr txBox="1">
              <a:spLocks/>
            </p:cNvSpPr>
            <p:nvPr/>
          </p:nvSpPr>
          <p:spPr>
            <a:xfrm>
              <a:off x="2162044" y="5746714"/>
              <a:ext cx="1296566" cy="270896"/>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4-6 </a:t>
              </a:r>
              <a:r>
                <a:rPr lang="en-US" sz="1600" dirty="0" err="1" smtClean="0">
                  <a:solidFill>
                    <a:schemeClr val="bg1"/>
                  </a:solidFill>
                  <a:latin typeface="+mn-lt"/>
                  <a:ea typeface="Tahoma" panose="020B0604030504040204" pitchFamily="34" charset="0"/>
                  <a:cs typeface="Tahoma" panose="020B0604030504040204" pitchFamily="34" charset="0"/>
                </a:rPr>
                <a:t>y.o</a:t>
              </a:r>
              <a:r>
                <a:rPr lang="en-US" sz="1600" dirty="0" smtClean="0">
                  <a:solidFill>
                    <a:schemeClr val="bg1"/>
                  </a:solidFill>
                  <a:latin typeface="+mn-lt"/>
                  <a:ea typeface="Tahoma" panose="020B0604030504040204" pitchFamily="34" charset="0"/>
                  <a:cs typeface="Tahoma" panose="020B0604030504040204" pitchFamily="34" charset="0"/>
                </a:rPr>
                <a:t>.</a:t>
              </a:r>
              <a:endParaRPr lang="ru-RU" sz="1600" dirty="0">
                <a:solidFill>
                  <a:schemeClr val="bg1"/>
                </a:solidFill>
                <a:latin typeface="+mn-lt"/>
                <a:ea typeface="Tahoma" panose="020B0604030504040204" pitchFamily="34" charset="0"/>
                <a:cs typeface="Tahoma" panose="020B0604030504040204" pitchFamily="34"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582" y="3552613"/>
              <a:ext cx="2211422" cy="1728930"/>
            </a:xfrm>
            <a:prstGeom prst="rect">
              <a:avLst/>
            </a:prstGeom>
          </p:spPr>
        </p:pic>
      </p:grpSp>
      <p:grpSp>
        <p:nvGrpSpPr>
          <p:cNvPr id="13" name="Группа 12"/>
          <p:cNvGrpSpPr/>
          <p:nvPr/>
        </p:nvGrpSpPr>
        <p:grpSpPr>
          <a:xfrm>
            <a:off x="2017745" y="2784521"/>
            <a:ext cx="2520000" cy="2748189"/>
            <a:chOff x="3177246" y="2736431"/>
            <a:chExt cx="2520000" cy="2748189"/>
          </a:xfrm>
        </p:grpSpPr>
        <p:sp>
          <p:nvSpPr>
            <p:cNvPr id="38" name="Прямоугольник 37"/>
            <p:cNvSpPr/>
            <p:nvPr/>
          </p:nvSpPr>
          <p:spPr>
            <a:xfrm>
              <a:off x="3762863" y="3720620"/>
              <a:ext cx="1404000" cy="1764000"/>
            </a:xfrm>
            <a:prstGeom prst="rect">
              <a:avLst/>
            </a:prstGeom>
            <a:solidFill>
              <a:srgbClr val="FF5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Заголовок 1"/>
            <p:cNvSpPr txBox="1">
              <a:spLocks/>
            </p:cNvSpPr>
            <p:nvPr/>
          </p:nvSpPr>
          <p:spPr>
            <a:xfrm>
              <a:off x="3788964" y="4708469"/>
              <a:ext cx="1296566" cy="332145"/>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smtClean="0">
                  <a:solidFill>
                    <a:schemeClr val="bg1"/>
                  </a:solidFill>
                  <a:latin typeface="+mn-lt"/>
                  <a:ea typeface="Tahoma" panose="020B0604030504040204" pitchFamily="34" charset="0"/>
                  <a:cs typeface="Tahoma" panose="020B0604030504040204" pitchFamily="34" charset="0"/>
                </a:rPr>
                <a:t>INTERN A KIT </a:t>
              </a:r>
              <a:endParaRPr lang="ru-RU" sz="1800" dirty="0">
                <a:solidFill>
                  <a:schemeClr val="bg1"/>
                </a:solidFill>
                <a:latin typeface="+mn-lt"/>
                <a:ea typeface="Tahoma" panose="020B0604030504040204" pitchFamily="34" charset="0"/>
                <a:cs typeface="Tahoma" panose="020B0604030504040204" pitchFamily="34" charset="0"/>
              </a:endParaRPr>
            </a:p>
          </p:txBody>
        </p:sp>
        <p:sp>
          <p:nvSpPr>
            <p:cNvPr id="23" name="Заголовок 1"/>
            <p:cNvSpPr txBox="1">
              <a:spLocks/>
            </p:cNvSpPr>
            <p:nvPr/>
          </p:nvSpPr>
          <p:spPr>
            <a:xfrm>
              <a:off x="3788963" y="5182726"/>
              <a:ext cx="1296566" cy="273903"/>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7-9 </a:t>
              </a:r>
              <a:r>
                <a:rPr lang="en-US" sz="1600" dirty="0" err="1" smtClean="0">
                  <a:solidFill>
                    <a:schemeClr val="bg1"/>
                  </a:solidFill>
                  <a:latin typeface="+mn-lt"/>
                  <a:ea typeface="Tahoma" panose="020B0604030504040204" pitchFamily="34" charset="0"/>
                  <a:cs typeface="Tahoma" panose="020B0604030504040204" pitchFamily="34" charset="0"/>
                </a:rPr>
                <a:t>y.o</a:t>
              </a:r>
              <a:r>
                <a:rPr lang="en-US" sz="1600" dirty="0" smtClean="0">
                  <a:solidFill>
                    <a:schemeClr val="bg1"/>
                  </a:solidFill>
                  <a:latin typeface="+mn-lt"/>
                  <a:ea typeface="Tahoma" panose="020B0604030504040204" pitchFamily="34" charset="0"/>
                  <a:cs typeface="Tahoma" panose="020B0604030504040204" pitchFamily="34" charset="0"/>
                </a:rPr>
                <a:t>.</a:t>
              </a:r>
              <a:endParaRPr lang="ru-RU" sz="1600" dirty="0">
                <a:solidFill>
                  <a:schemeClr val="bg1"/>
                </a:solidFill>
                <a:latin typeface="+mn-lt"/>
                <a:ea typeface="Tahoma" panose="020B0604030504040204" pitchFamily="34" charset="0"/>
                <a:cs typeface="Tahoma" panose="020B0604030504040204"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246" y="2736431"/>
              <a:ext cx="2520000" cy="1842231"/>
            </a:xfrm>
            <a:prstGeom prst="rect">
              <a:avLst/>
            </a:prstGeom>
          </p:spPr>
        </p:pic>
      </p:grpSp>
      <p:grpSp>
        <p:nvGrpSpPr>
          <p:cNvPr id="42" name="Группа 41"/>
          <p:cNvGrpSpPr/>
          <p:nvPr/>
        </p:nvGrpSpPr>
        <p:grpSpPr>
          <a:xfrm>
            <a:off x="4443348" y="2178455"/>
            <a:ext cx="2484438" cy="2770138"/>
            <a:chOff x="4883474" y="2142374"/>
            <a:chExt cx="2484438" cy="2770138"/>
          </a:xfrm>
        </p:grpSpPr>
        <p:sp>
          <p:nvSpPr>
            <p:cNvPr id="39" name="Прямоугольник 38"/>
            <p:cNvSpPr/>
            <p:nvPr/>
          </p:nvSpPr>
          <p:spPr>
            <a:xfrm>
              <a:off x="5337317" y="3148512"/>
              <a:ext cx="1404000" cy="1764000"/>
            </a:xfrm>
            <a:prstGeom prst="rect">
              <a:avLst/>
            </a:prstGeom>
            <a:solidFill>
              <a:srgbClr val="FF5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Заголовок 1"/>
            <p:cNvSpPr txBox="1">
              <a:spLocks/>
            </p:cNvSpPr>
            <p:nvPr/>
          </p:nvSpPr>
          <p:spPr>
            <a:xfrm>
              <a:off x="5391034" y="3898920"/>
              <a:ext cx="1296566" cy="703700"/>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YOUNG DISCOVERY KIT </a:t>
              </a:r>
              <a:endParaRPr lang="ru-RU" sz="1600" dirty="0">
                <a:solidFill>
                  <a:schemeClr val="bg1"/>
                </a:solidFill>
                <a:latin typeface="+mn-lt"/>
                <a:ea typeface="Tahoma" panose="020B0604030504040204" pitchFamily="34" charset="0"/>
                <a:cs typeface="Tahoma" panose="020B0604030504040204" pitchFamily="34" charset="0"/>
              </a:endParaRPr>
            </a:p>
          </p:txBody>
        </p:sp>
        <p:sp>
          <p:nvSpPr>
            <p:cNvPr id="25" name="Заголовок 1"/>
            <p:cNvSpPr txBox="1">
              <a:spLocks/>
            </p:cNvSpPr>
            <p:nvPr/>
          </p:nvSpPr>
          <p:spPr>
            <a:xfrm>
              <a:off x="5547010" y="4673578"/>
              <a:ext cx="1037166" cy="202631"/>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10-11 </a:t>
              </a:r>
              <a:r>
                <a:rPr lang="en-US" sz="1600" dirty="0" err="1" smtClean="0">
                  <a:solidFill>
                    <a:schemeClr val="bg1"/>
                  </a:solidFill>
                  <a:latin typeface="+mn-lt"/>
                  <a:ea typeface="Tahoma" panose="020B0604030504040204" pitchFamily="34" charset="0"/>
                  <a:cs typeface="Tahoma" panose="020B0604030504040204" pitchFamily="34" charset="0"/>
                </a:rPr>
                <a:t>y.o</a:t>
              </a:r>
              <a:r>
                <a:rPr lang="en-US" sz="1600" dirty="0" smtClean="0">
                  <a:solidFill>
                    <a:schemeClr val="bg1"/>
                  </a:solidFill>
                  <a:latin typeface="+mn-lt"/>
                  <a:ea typeface="Tahoma" panose="020B0604030504040204" pitchFamily="34" charset="0"/>
                  <a:cs typeface="Tahoma" panose="020B0604030504040204" pitchFamily="34" charset="0"/>
                </a:rPr>
                <a:t>.</a:t>
              </a:r>
              <a:endParaRPr lang="ru-RU" sz="1600" dirty="0">
                <a:solidFill>
                  <a:schemeClr val="bg1"/>
                </a:solidFill>
                <a:latin typeface="+mn-lt"/>
                <a:ea typeface="Tahoma" panose="020B0604030504040204" pitchFamily="34" charset="0"/>
                <a:cs typeface="Tahoma" panose="020B0604030504040204" pitchFamily="34" charset="0"/>
              </a:endParaRP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474" y="2142374"/>
              <a:ext cx="2484438" cy="1864274"/>
            </a:xfrm>
            <a:prstGeom prst="rect">
              <a:avLst/>
            </a:prstGeom>
          </p:spPr>
        </p:pic>
      </p:grpSp>
      <p:grpSp>
        <p:nvGrpSpPr>
          <p:cNvPr id="44" name="Группа 43"/>
          <p:cNvGrpSpPr/>
          <p:nvPr/>
        </p:nvGrpSpPr>
        <p:grpSpPr>
          <a:xfrm>
            <a:off x="6894650" y="1397047"/>
            <a:ext cx="2681019" cy="2954601"/>
            <a:chOff x="6580371" y="2116222"/>
            <a:chExt cx="2681019" cy="2954601"/>
          </a:xfrm>
        </p:grpSpPr>
        <p:sp>
          <p:nvSpPr>
            <p:cNvPr id="40" name="Прямоугольник 39"/>
            <p:cNvSpPr/>
            <p:nvPr/>
          </p:nvSpPr>
          <p:spPr>
            <a:xfrm>
              <a:off x="7120687" y="3306823"/>
              <a:ext cx="1404000" cy="1764000"/>
            </a:xfrm>
            <a:prstGeom prst="rect">
              <a:avLst/>
            </a:prstGeom>
            <a:solidFill>
              <a:srgbClr val="FF5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Заголовок 1"/>
            <p:cNvSpPr txBox="1">
              <a:spLocks/>
            </p:cNvSpPr>
            <p:nvPr/>
          </p:nvSpPr>
          <p:spPr>
            <a:xfrm>
              <a:off x="7187543" y="4024952"/>
              <a:ext cx="1296566" cy="645172"/>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ROBOTRACK BASE KIT</a:t>
              </a:r>
              <a:endParaRPr lang="ru-RU" sz="1600" dirty="0">
                <a:solidFill>
                  <a:schemeClr val="bg1"/>
                </a:solidFill>
                <a:latin typeface="+mn-lt"/>
                <a:ea typeface="Tahoma" panose="020B0604030504040204" pitchFamily="34" charset="0"/>
                <a:cs typeface="Tahoma" panose="020B0604030504040204" pitchFamily="34" charset="0"/>
              </a:endParaRPr>
            </a:p>
          </p:txBody>
        </p:sp>
        <p:sp>
          <p:nvSpPr>
            <p:cNvPr id="27" name="Заголовок 1"/>
            <p:cNvSpPr txBox="1">
              <a:spLocks/>
            </p:cNvSpPr>
            <p:nvPr/>
          </p:nvSpPr>
          <p:spPr>
            <a:xfrm>
              <a:off x="7304104" y="4826584"/>
              <a:ext cx="1037166" cy="202631"/>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12</a:t>
              </a:r>
              <a:r>
                <a:rPr lang="ru-RU" sz="1600" dirty="0" smtClean="0">
                  <a:solidFill>
                    <a:schemeClr val="bg1"/>
                  </a:solidFill>
                  <a:latin typeface="+mn-lt"/>
                  <a:ea typeface="Tahoma" panose="020B0604030504040204" pitchFamily="34" charset="0"/>
                  <a:cs typeface="Tahoma" panose="020B0604030504040204" pitchFamily="34" charset="0"/>
                </a:rPr>
                <a:t>+</a:t>
              </a:r>
              <a:r>
                <a:rPr lang="en-US" sz="1600" dirty="0" smtClean="0">
                  <a:solidFill>
                    <a:schemeClr val="bg1"/>
                  </a:solidFill>
                  <a:latin typeface="+mn-lt"/>
                  <a:ea typeface="Tahoma" panose="020B0604030504040204" pitchFamily="34" charset="0"/>
                  <a:cs typeface="Tahoma" panose="020B0604030504040204" pitchFamily="34" charset="0"/>
                </a:rPr>
                <a:t> </a:t>
              </a:r>
              <a:r>
                <a:rPr lang="en-US" sz="1600" dirty="0" err="1" smtClean="0">
                  <a:solidFill>
                    <a:schemeClr val="bg1"/>
                  </a:solidFill>
                  <a:latin typeface="+mn-lt"/>
                  <a:ea typeface="Tahoma" panose="020B0604030504040204" pitchFamily="34" charset="0"/>
                  <a:cs typeface="Tahoma" panose="020B0604030504040204" pitchFamily="34" charset="0"/>
                </a:rPr>
                <a:t>y.o</a:t>
              </a:r>
              <a:r>
                <a:rPr lang="en-US" sz="1600" dirty="0" smtClean="0">
                  <a:solidFill>
                    <a:schemeClr val="bg1"/>
                  </a:solidFill>
                  <a:latin typeface="+mn-lt"/>
                  <a:ea typeface="Tahoma" panose="020B0604030504040204" pitchFamily="34" charset="0"/>
                  <a:cs typeface="Tahoma" panose="020B0604030504040204" pitchFamily="34" charset="0"/>
                </a:rPr>
                <a:t>.</a:t>
              </a:r>
              <a:endParaRPr lang="ru-RU" sz="1600" dirty="0">
                <a:solidFill>
                  <a:schemeClr val="bg1"/>
                </a:solidFill>
                <a:latin typeface="+mn-lt"/>
                <a:ea typeface="Tahoma" panose="020B0604030504040204" pitchFamily="34" charset="0"/>
                <a:cs typeface="Tahoma" panose="020B0604030504040204" pitchFamily="34" charset="0"/>
              </a:endParaRPr>
            </a:p>
          </p:txBody>
        </p:sp>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371" y="2116222"/>
              <a:ext cx="2681019" cy="1968296"/>
            </a:xfrm>
            <a:prstGeom prst="rect">
              <a:avLst/>
            </a:prstGeom>
          </p:spPr>
        </p:pic>
      </p:grpSp>
      <p:grpSp>
        <p:nvGrpSpPr>
          <p:cNvPr id="48" name="Группа 47"/>
          <p:cNvGrpSpPr/>
          <p:nvPr/>
        </p:nvGrpSpPr>
        <p:grpSpPr>
          <a:xfrm>
            <a:off x="9470978" y="977404"/>
            <a:ext cx="2403366" cy="2376421"/>
            <a:chOff x="9169644" y="1187636"/>
            <a:chExt cx="2403366" cy="2376421"/>
          </a:xfrm>
        </p:grpSpPr>
        <p:sp>
          <p:nvSpPr>
            <p:cNvPr id="41" name="Прямоугольник 40"/>
            <p:cNvSpPr/>
            <p:nvPr/>
          </p:nvSpPr>
          <p:spPr>
            <a:xfrm>
              <a:off x="9544350" y="1944057"/>
              <a:ext cx="1404000" cy="1620000"/>
            </a:xfrm>
            <a:prstGeom prst="rect">
              <a:avLst/>
            </a:prstGeom>
            <a:solidFill>
              <a:srgbClr val="FF5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Рисунок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281">
              <a:off x="9566187" y="1784857"/>
              <a:ext cx="1254427" cy="692502"/>
            </a:xfrm>
            <a:prstGeom prst="rect">
              <a:avLst/>
            </a:prstGeom>
          </p:spPr>
        </p:pic>
        <p:pic>
          <p:nvPicPr>
            <p:cNvPr id="46" name="Рисунок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15991">
              <a:off x="9169644" y="1345613"/>
              <a:ext cx="1248305" cy="712574"/>
            </a:xfrm>
            <a:prstGeom prst="rect">
              <a:avLst/>
            </a:prstGeom>
          </p:spPr>
        </p:pic>
        <p:sp>
          <p:nvSpPr>
            <p:cNvPr id="28" name="Заголовок 1"/>
            <p:cNvSpPr txBox="1">
              <a:spLocks/>
            </p:cNvSpPr>
            <p:nvPr/>
          </p:nvSpPr>
          <p:spPr>
            <a:xfrm>
              <a:off x="9588186" y="2801014"/>
              <a:ext cx="1296566" cy="477720"/>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ENGINEER KIT</a:t>
              </a:r>
              <a:endParaRPr lang="ru-RU" sz="1600" dirty="0">
                <a:solidFill>
                  <a:schemeClr val="bg1"/>
                </a:solidFill>
                <a:latin typeface="+mn-lt"/>
                <a:ea typeface="Tahoma" panose="020B0604030504040204" pitchFamily="34" charset="0"/>
                <a:cs typeface="Tahoma" panose="020B0604030504040204" pitchFamily="34" charset="0"/>
              </a:endParaRPr>
            </a:p>
          </p:txBody>
        </p:sp>
        <p:sp>
          <p:nvSpPr>
            <p:cNvPr id="37" name="Заголовок 1"/>
            <p:cNvSpPr txBox="1">
              <a:spLocks/>
            </p:cNvSpPr>
            <p:nvPr/>
          </p:nvSpPr>
          <p:spPr>
            <a:xfrm>
              <a:off x="9717885" y="3356755"/>
              <a:ext cx="1037166" cy="202631"/>
            </a:xfrm>
            <a:prstGeom prst="rect">
              <a:avLst/>
            </a:prstGeom>
            <a:solidFill>
              <a:srgbClr val="FF5C0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smtClean="0">
                  <a:solidFill>
                    <a:schemeClr val="bg1"/>
                  </a:solidFill>
                  <a:latin typeface="+mn-lt"/>
                  <a:ea typeface="Tahoma" panose="020B0604030504040204" pitchFamily="34" charset="0"/>
                  <a:cs typeface="Tahoma" panose="020B0604030504040204" pitchFamily="34" charset="0"/>
                </a:rPr>
                <a:t>1</a:t>
              </a:r>
              <a:r>
                <a:rPr lang="ru-RU" sz="1600" dirty="0" smtClean="0">
                  <a:solidFill>
                    <a:schemeClr val="bg1"/>
                  </a:solidFill>
                  <a:latin typeface="+mn-lt"/>
                  <a:ea typeface="Tahoma" panose="020B0604030504040204" pitchFamily="34" charset="0"/>
                  <a:cs typeface="Tahoma" panose="020B0604030504040204" pitchFamily="34" charset="0"/>
                </a:rPr>
                <a:t>2</a:t>
              </a:r>
              <a:r>
                <a:rPr lang="en-US" sz="1600" dirty="0" smtClean="0">
                  <a:solidFill>
                    <a:schemeClr val="bg1"/>
                  </a:solidFill>
                  <a:latin typeface="+mn-lt"/>
                  <a:ea typeface="Tahoma" panose="020B0604030504040204" pitchFamily="34" charset="0"/>
                  <a:cs typeface="Tahoma" panose="020B0604030504040204" pitchFamily="34" charset="0"/>
                </a:rPr>
                <a:t>+ </a:t>
              </a:r>
              <a:r>
                <a:rPr lang="en-US" sz="1600" dirty="0" err="1" smtClean="0">
                  <a:solidFill>
                    <a:schemeClr val="bg1"/>
                  </a:solidFill>
                  <a:latin typeface="+mn-lt"/>
                  <a:ea typeface="Tahoma" panose="020B0604030504040204" pitchFamily="34" charset="0"/>
                  <a:cs typeface="Tahoma" panose="020B0604030504040204" pitchFamily="34" charset="0"/>
                </a:rPr>
                <a:t>y.o</a:t>
              </a:r>
              <a:r>
                <a:rPr lang="en-US" sz="1600" dirty="0" smtClean="0">
                  <a:solidFill>
                    <a:schemeClr val="bg1"/>
                  </a:solidFill>
                  <a:latin typeface="+mn-lt"/>
                  <a:ea typeface="Tahoma" panose="020B0604030504040204" pitchFamily="34" charset="0"/>
                  <a:cs typeface="Tahoma" panose="020B0604030504040204" pitchFamily="34" charset="0"/>
                </a:rPr>
                <a:t>.</a:t>
              </a:r>
              <a:endParaRPr lang="ru-RU" sz="1600" dirty="0">
                <a:solidFill>
                  <a:schemeClr val="bg1"/>
                </a:solidFill>
                <a:latin typeface="+mn-lt"/>
                <a:ea typeface="Tahoma" panose="020B0604030504040204" pitchFamily="34" charset="0"/>
                <a:cs typeface="Tahoma" panose="020B0604030504040204" pitchFamily="34" charset="0"/>
              </a:endParaRPr>
            </a:p>
          </p:txBody>
        </p:sp>
        <p:pic>
          <p:nvPicPr>
            <p:cNvPr id="45" name="Рисунок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2052" y="1187636"/>
              <a:ext cx="1400958" cy="1028527"/>
            </a:xfrm>
            <a:prstGeom prst="rect">
              <a:avLst/>
            </a:prstGeom>
          </p:spPr>
        </p:pic>
      </p:grpSp>
    </p:spTree>
    <p:extLst>
      <p:ext uri="{BB962C8B-B14F-4D97-AF65-F5344CB8AC3E}">
        <p14:creationId xmlns:p14="http://schemas.microsoft.com/office/powerpoint/2010/main" val="1077707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8057810" y="1750233"/>
            <a:ext cx="3050807" cy="2304000"/>
            <a:chOff x="8057810" y="1750233"/>
            <a:chExt cx="3050807" cy="2304000"/>
          </a:xfrm>
        </p:grpSpPr>
        <p:sp>
          <p:nvSpPr>
            <p:cNvPr id="28" name="Овал 27"/>
            <p:cNvSpPr/>
            <p:nvPr/>
          </p:nvSpPr>
          <p:spPr>
            <a:xfrm>
              <a:off x="8625324" y="1750233"/>
              <a:ext cx="2232000" cy="2304000"/>
            </a:xfrm>
            <a:prstGeom prst="ellipse">
              <a:avLst/>
            </a:prstGeom>
            <a:solidFill>
              <a:srgbClr val="A5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7810" y="2182889"/>
              <a:ext cx="3050807" cy="1741502"/>
            </a:xfrm>
            <a:prstGeom prst="rect">
              <a:avLst/>
            </a:prstGeom>
          </p:spPr>
        </p:pic>
      </p:grpSp>
      <p:sp>
        <p:nvSpPr>
          <p:cNvPr id="19" name="Прямоугольник с двумя скругленными соседними углами 18"/>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1515460" y="3999369"/>
            <a:ext cx="1330814" cy="400110"/>
          </a:xfrm>
          <a:prstGeom prst="rect">
            <a:avLst/>
          </a:prstGeom>
        </p:spPr>
        <p:txBody>
          <a:bodyPr wrap="none">
            <a:spAutoFit/>
          </a:bodyPr>
          <a:lstStyle/>
          <a:p>
            <a:pPr>
              <a:defRPr/>
            </a:pPr>
            <a:r>
              <a:rPr lang="en-US" sz="2000" b="1" dirty="0" smtClean="0">
                <a:effectLst>
                  <a:outerShdw blurRad="38100" dist="38100" dir="2700000" algn="tl">
                    <a:srgbClr val="000000">
                      <a:alpha val="43137"/>
                    </a:srgbClr>
                  </a:outerShdw>
                </a:effectLst>
              </a:rPr>
              <a:t>Kiddy Kit II</a:t>
            </a:r>
            <a:endParaRPr lang="ru-RU" sz="2000" dirty="0"/>
          </a:p>
        </p:txBody>
      </p:sp>
      <p:sp>
        <p:nvSpPr>
          <p:cNvPr id="23" name="Прямоугольник 20"/>
          <p:cNvSpPr>
            <a:spLocks noChangeArrowheads="1"/>
          </p:cNvSpPr>
          <p:nvPr/>
        </p:nvSpPr>
        <p:spPr bwMode="auto">
          <a:xfrm>
            <a:off x="8159543" y="3703251"/>
            <a:ext cx="2316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u-RU" sz="1400" b="1" dirty="0" smtClean="0"/>
              <a:t>Resource Kit </a:t>
            </a:r>
          </a:p>
          <a:p>
            <a:r>
              <a:rPr lang="ru-RU" altLang="ru-RU" sz="1400" b="1" dirty="0" smtClean="0"/>
              <a:t>«</a:t>
            </a:r>
            <a:r>
              <a:rPr lang="en-US" altLang="ru-RU" sz="1400" b="1" dirty="0"/>
              <a:t>K</a:t>
            </a:r>
            <a:r>
              <a:rPr lang="en-US" altLang="ru-RU" sz="1400" b="1" dirty="0" smtClean="0"/>
              <a:t>iddy Project</a:t>
            </a:r>
            <a:r>
              <a:rPr lang="ru-RU" altLang="ru-RU" sz="1400" b="1" dirty="0" smtClean="0"/>
              <a:t>»</a:t>
            </a:r>
            <a:endParaRPr lang="en-US" altLang="ru-RU" sz="1400" b="1" dirty="0"/>
          </a:p>
        </p:txBody>
      </p:sp>
      <p:sp>
        <p:nvSpPr>
          <p:cNvPr id="12" name="TextBox 13"/>
          <p:cNvSpPr txBox="1">
            <a:spLocks noChangeArrowheads="1"/>
          </p:cNvSpPr>
          <p:nvPr/>
        </p:nvSpPr>
        <p:spPr bwMode="auto">
          <a:xfrm>
            <a:off x="2508625" y="778074"/>
            <a:ext cx="694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sz="3200" b="1" dirty="0" smtClean="0">
                <a:effectLst>
                  <a:outerShdw blurRad="38100" dist="38100" dir="2700000" algn="tl">
                    <a:srgbClr val="000000">
                      <a:alpha val="43137"/>
                    </a:srgbClr>
                  </a:outerShdw>
                </a:effectLst>
                <a:latin typeface="Calibri" panose="020F0502020204030204" pitchFamily="34" charset="0"/>
              </a:rPr>
              <a:t>FOR PRESCHOOL EDUCATION</a:t>
            </a:r>
            <a:endParaRPr lang="ru-RU" altLang="ru-RU" sz="3200" b="1" dirty="0">
              <a:effectLst>
                <a:outerShdw blurRad="38100" dist="38100" dir="2700000" algn="tl">
                  <a:srgbClr val="000000">
                    <a:alpha val="43137"/>
                  </a:srgbClr>
                </a:outerShdw>
              </a:effectLst>
              <a:latin typeface="Calibri" panose="020F0502020204030204" pitchFamily="34" charset="0"/>
            </a:endParaRPr>
          </a:p>
        </p:txBody>
      </p:sp>
      <p:sp>
        <p:nvSpPr>
          <p:cNvPr id="3" name="Прямоугольник 2"/>
          <p:cNvSpPr/>
          <p:nvPr/>
        </p:nvSpPr>
        <p:spPr>
          <a:xfrm>
            <a:off x="1441289" y="5528389"/>
            <a:ext cx="7585987" cy="369332"/>
          </a:xfrm>
          <a:prstGeom prst="rect">
            <a:avLst/>
          </a:prstGeom>
        </p:spPr>
        <p:txBody>
          <a:bodyPr wrap="none">
            <a:spAutoFit/>
          </a:bodyPr>
          <a:lstStyle/>
          <a:p>
            <a:r>
              <a:rPr lang="en-US" dirty="0"/>
              <a:t>A </a:t>
            </a:r>
            <a:r>
              <a:rPr lang="en-US" b="1" dirty="0">
                <a:solidFill>
                  <a:srgbClr val="FF761A"/>
                </a:solidFill>
              </a:rPr>
              <a:t>unique</a:t>
            </a:r>
            <a:r>
              <a:rPr lang="en-US" dirty="0"/>
              <a:t> educational and methodical complex adapted for preschool children</a:t>
            </a:r>
            <a:r>
              <a:rPr lang="en-US" dirty="0" smtClean="0"/>
              <a:t>.</a:t>
            </a:r>
            <a:endParaRPr lang="ru-RU" dirty="0"/>
          </a:p>
        </p:txBody>
      </p:sp>
      <p:sp>
        <p:nvSpPr>
          <p:cNvPr id="4" name="Прямоугольник 3"/>
          <p:cNvSpPr/>
          <p:nvPr/>
        </p:nvSpPr>
        <p:spPr>
          <a:xfrm>
            <a:off x="1416957" y="5056204"/>
            <a:ext cx="7634650" cy="36933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Not </a:t>
            </a:r>
            <a:r>
              <a:rPr lang="en-US" dirty="0">
                <a:latin typeface="Calibri" panose="020F0502020204030204" pitchFamily="34" charset="0"/>
                <a:ea typeface="Calibri" panose="020F0502020204030204" pitchFamily="34" charset="0"/>
                <a:cs typeface="Times New Roman" panose="02020603050405020304" pitchFamily="18" charset="0"/>
              </a:rPr>
              <a:t>less than </a:t>
            </a:r>
            <a:r>
              <a:rPr lang="en-US" b="1" dirty="0">
                <a:solidFill>
                  <a:srgbClr val="FF761A"/>
                </a:solidFill>
                <a:latin typeface="Calibri" panose="020F0502020204030204" pitchFamily="34" charset="0"/>
                <a:ea typeface="Calibri" panose="020F0502020204030204" pitchFamily="34" charset="0"/>
                <a:cs typeface="Times New Roman" panose="02020603050405020304" pitchFamily="18" charset="0"/>
              </a:rPr>
              <a:t>40 </a:t>
            </a:r>
            <a:r>
              <a:rPr lang="en-US" b="1" dirty="0" smtClean="0">
                <a:solidFill>
                  <a:srgbClr val="FF761A"/>
                </a:solidFill>
                <a:latin typeface="Calibri" panose="020F0502020204030204" pitchFamily="34" charset="0"/>
                <a:ea typeface="Calibri" panose="020F0502020204030204" pitchFamily="34" charset="0"/>
                <a:cs typeface="Times New Roman" panose="02020603050405020304" pitchFamily="18" charset="0"/>
              </a:rPr>
              <a:t>models</a:t>
            </a:r>
            <a:r>
              <a:rPr lang="en-US" dirty="0" smtClean="0">
                <a:solidFill>
                  <a:srgbClr val="FF761A"/>
                </a:solidFill>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for each Kiddy Kit.</a:t>
            </a:r>
            <a:endParaRPr lang="ru-RU" dirty="0"/>
          </a:p>
        </p:txBody>
      </p:sp>
      <p:sp>
        <p:nvSpPr>
          <p:cNvPr id="5" name="Прямоугольник 4"/>
          <p:cNvSpPr/>
          <p:nvPr/>
        </p:nvSpPr>
        <p:spPr>
          <a:xfrm>
            <a:off x="1392626" y="4611734"/>
            <a:ext cx="8502797" cy="353943"/>
          </a:xfrm>
          <a:prstGeom prst="rect">
            <a:avLst/>
          </a:prstGeom>
        </p:spPr>
        <p:txBody>
          <a:bodyPr wrap="square">
            <a:spAutoFit/>
          </a:bodyPr>
          <a:lstStyle/>
          <a:p>
            <a:r>
              <a:rPr lang="en-US" sz="1700" dirty="0">
                <a:latin typeface="Calibri" panose="020F0502020204030204" pitchFamily="34" charset="0"/>
                <a:ea typeface="Calibri" panose="020F0502020204030204" pitchFamily="34" charset="0"/>
                <a:cs typeface="Times New Roman" panose="02020603050405020304" pitchFamily="18" charset="0"/>
              </a:rPr>
              <a:t>The kit includes </a:t>
            </a:r>
            <a:r>
              <a:rPr lang="en-US" sz="1700" b="1" dirty="0">
                <a:solidFill>
                  <a:srgbClr val="FF761A"/>
                </a:solidFill>
                <a:latin typeface="Calibri" panose="020F0502020204030204" pitchFamily="34" charset="0"/>
                <a:ea typeface="Calibri" panose="020F0502020204030204" pitchFamily="34" charset="0"/>
                <a:cs typeface="Times New Roman" panose="02020603050405020304" pitchFamily="18" charset="0"/>
              </a:rPr>
              <a:t>two</a:t>
            </a:r>
            <a:r>
              <a:rPr lang="en-US" sz="1700" dirty="0">
                <a:solidFill>
                  <a:srgbClr val="FF761A"/>
                </a:solidFill>
                <a:latin typeface="Calibri" panose="020F0502020204030204" pitchFamily="34" charset="0"/>
                <a:ea typeface="Calibri" panose="020F0502020204030204" pitchFamily="34" charset="0"/>
                <a:cs typeface="Times New Roman" panose="02020603050405020304" pitchFamily="18" charset="0"/>
              </a:rPr>
              <a:t> </a:t>
            </a:r>
            <a:r>
              <a:rPr lang="en-US" sz="1700" b="1" dirty="0">
                <a:solidFill>
                  <a:srgbClr val="FF761A"/>
                </a:solidFill>
                <a:latin typeface="Calibri" panose="020F0502020204030204" pitchFamily="34" charset="0"/>
                <a:ea typeface="Calibri" panose="020F0502020204030204" pitchFamily="34" charset="0"/>
                <a:cs typeface="Times New Roman" panose="02020603050405020304" pitchFamily="18" charset="0"/>
              </a:rPr>
              <a:t>motherboards</a:t>
            </a:r>
            <a:r>
              <a:rPr lang="en-US" sz="1700" dirty="0">
                <a:latin typeface="Calibri" panose="020F0502020204030204" pitchFamily="34" charset="0"/>
                <a:ea typeface="Calibri" panose="020F0502020204030204" pitchFamily="34" charset="0"/>
                <a:cs typeface="Times New Roman" panose="02020603050405020304" pitchFamily="18" charset="0"/>
              </a:rPr>
              <a:t>: non-programmable and programmable</a:t>
            </a:r>
            <a:r>
              <a:rPr lang="ru-RU" sz="1700" dirty="0" smtClean="0">
                <a:latin typeface="Calibri" panose="020F0502020204030204" pitchFamily="34" charset="0"/>
                <a:ea typeface="Calibri" panose="020F0502020204030204" pitchFamily="34" charset="0"/>
                <a:cs typeface="Times New Roman" panose="02020603050405020304" pitchFamily="18" charset="0"/>
              </a:rPr>
              <a:t>.</a:t>
            </a:r>
            <a:endParaRPr lang="ru-RU" sz="1700" dirty="0"/>
          </a:p>
        </p:txBody>
      </p:sp>
      <p:sp>
        <p:nvSpPr>
          <p:cNvPr id="21"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2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sp>
        <p:nvSpPr>
          <p:cNvPr id="7" name="Овал 6"/>
          <p:cNvSpPr/>
          <p:nvPr/>
        </p:nvSpPr>
        <p:spPr>
          <a:xfrm>
            <a:off x="1392626" y="1758471"/>
            <a:ext cx="2232000" cy="2304000"/>
          </a:xfrm>
          <a:prstGeom prst="ellipse">
            <a:avLst/>
          </a:prstGeom>
          <a:solidFill>
            <a:srgbClr val="A5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4354357" y="1394306"/>
            <a:ext cx="2973722" cy="2811236"/>
          </a:xfrm>
          <a:prstGeom prst="ellipse">
            <a:avLst/>
          </a:prstGeom>
          <a:solidFill>
            <a:srgbClr val="FFD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918" y="1507173"/>
            <a:ext cx="3589010" cy="2805954"/>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701" y="1841188"/>
            <a:ext cx="2839849" cy="2197299"/>
          </a:xfrm>
          <a:prstGeom prst="rect">
            <a:avLst/>
          </a:prstGeom>
        </p:spPr>
      </p:pic>
      <p:pic>
        <p:nvPicPr>
          <p:cNvPr id="31" name="Рисунок 30"/>
          <p:cNvPicPr>
            <a:picLocks noChangeAspect="1"/>
          </p:cNvPicPr>
          <p:nvPr/>
        </p:nvPicPr>
        <p:blipFill rotWithShape="1">
          <a:blip r:embed="rId5"/>
          <a:srcRect l="46997" t="59815" r="49737" b="33495"/>
          <a:stretch/>
        </p:blipFill>
        <p:spPr>
          <a:xfrm>
            <a:off x="854227" y="4514859"/>
            <a:ext cx="468947" cy="540000"/>
          </a:xfrm>
          <a:prstGeom prst="rect">
            <a:avLst/>
          </a:prstGeom>
        </p:spPr>
      </p:pic>
      <p:pic>
        <p:nvPicPr>
          <p:cNvPr id="32" name="Рисунок 31"/>
          <p:cNvPicPr>
            <a:picLocks noChangeAspect="1"/>
          </p:cNvPicPr>
          <p:nvPr/>
        </p:nvPicPr>
        <p:blipFill rotWithShape="1">
          <a:blip r:embed="rId5"/>
          <a:srcRect l="46997" t="59815" r="49737" b="33495"/>
          <a:stretch/>
        </p:blipFill>
        <p:spPr>
          <a:xfrm>
            <a:off x="863756" y="4984428"/>
            <a:ext cx="468947" cy="540000"/>
          </a:xfrm>
          <a:prstGeom prst="rect">
            <a:avLst/>
          </a:prstGeom>
        </p:spPr>
      </p:pic>
      <p:pic>
        <p:nvPicPr>
          <p:cNvPr id="33" name="Рисунок 32"/>
          <p:cNvPicPr>
            <a:picLocks noChangeAspect="1"/>
          </p:cNvPicPr>
          <p:nvPr/>
        </p:nvPicPr>
        <p:blipFill rotWithShape="1">
          <a:blip r:embed="rId5"/>
          <a:srcRect l="46997" t="59815" r="49737" b="33495"/>
          <a:stretch/>
        </p:blipFill>
        <p:spPr>
          <a:xfrm>
            <a:off x="854227" y="5453093"/>
            <a:ext cx="468947" cy="540000"/>
          </a:xfrm>
          <a:prstGeom prst="rect">
            <a:avLst/>
          </a:prstGeom>
        </p:spPr>
      </p:pic>
      <p:pic>
        <p:nvPicPr>
          <p:cNvPr id="24" name="Рисунок 23"/>
          <p:cNvPicPr>
            <a:picLocks noChangeAspect="1"/>
          </p:cNvPicPr>
          <p:nvPr/>
        </p:nvPicPr>
        <p:blipFill rotWithShape="1">
          <a:blip r:embed="rId5"/>
          <a:srcRect l="46997" t="59815" r="49737" b="33495"/>
          <a:stretch/>
        </p:blipFill>
        <p:spPr>
          <a:xfrm>
            <a:off x="852079" y="5978981"/>
            <a:ext cx="468947" cy="540000"/>
          </a:xfrm>
          <a:prstGeom prst="rect">
            <a:avLst/>
          </a:prstGeom>
        </p:spPr>
      </p:pic>
      <p:sp>
        <p:nvSpPr>
          <p:cNvPr id="26" name="Прямоугольник 25"/>
          <p:cNvSpPr/>
          <p:nvPr/>
        </p:nvSpPr>
        <p:spPr>
          <a:xfrm>
            <a:off x="1432973" y="5956727"/>
            <a:ext cx="10673169" cy="646331"/>
          </a:xfrm>
          <a:prstGeom prst="rect">
            <a:avLst/>
          </a:prstGeom>
        </p:spPr>
        <p:txBody>
          <a:bodyPr wrap="square">
            <a:spAutoFit/>
          </a:bodyPr>
          <a:lstStyle/>
          <a:p>
            <a:r>
              <a:rPr lang="en-US" dirty="0" smtClean="0"/>
              <a:t>Helps to </a:t>
            </a:r>
            <a:r>
              <a:rPr lang="en-US" dirty="0"/>
              <a:t>form the first skills of </a:t>
            </a:r>
            <a:r>
              <a:rPr lang="en-US" dirty="0" smtClean="0"/>
              <a:t>designing, develops the </a:t>
            </a:r>
            <a:r>
              <a:rPr lang="en-US" dirty="0"/>
              <a:t>fine motor skills of children aged 5-6 years with the use of blocks of the </a:t>
            </a:r>
            <a:r>
              <a:rPr lang="en-US" dirty="0" smtClean="0"/>
              <a:t>construction toy set "</a:t>
            </a:r>
            <a:r>
              <a:rPr lang="en-US" dirty="0" err="1" smtClean="0"/>
              <a:t>Robotrack</a:t>
            </a:r>
            <a:r>
              <a:rPr lang="en-US" dirty="0" smtClean="0"/>
              <a:t>".</a:t>
            </a:r>
            <a:endParaRPr lang="en-US" dirty="0"/>
          </a:p>
        </p:txBody>
      </p:sp>
      <p:sp>
        <p:nvSpPr>
          <p:cNvPr id="20" name="Прямоугольник 19"/>
          <p:cNvSpPr/>
          <p:nvPr/>
        </p:nvSpPr>
        <p:spPr>
          <a:xfrm>
            <a:off x="4992005" y="3991363"/>
            <a:ext cx="1319592" cy="400110"/>
          </a:xfrm>
          <a:prstGeom prst="rect">
            <a:avLst/>
          </a:prstGeom>
        </p:spPr>
        <p:txBody>
          <a:bodyPr wrap="none">
            <a:spAutoFit/>
          </a:bodyPr>
          <a:lstStyle/>
          <a:p>
            <a:pPr>
              <a:defRPr/>
            </a:pPr>
            <a:r>
              <a:rPr lang="en-US" sz="2000" b="1" dirty="0" smtClean="0">
                <a:effectLst>
                  <a:outerShdw blurRad="38100" dist="38100" dir="2700000" algn="tl">
                    <a:srgbClr val="000000">
                      <a:alpha val="43137"/>
                    </a:srgbClr>
                  </a:outerShdw>
                </a:effectLst>
              </a:rPr>
              <a:t>Kiddy Kit</a:t>
            </a:r>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I</a:t>
            </a:r>
            <a:r>
              <a:rPr lang="ru-RU" sz="2000" b="1" dirty="0" smtClean="0">
                <a:effectLst>
                  <a:outerShdw blurRad="38100" dist="38100" dir="2700000" algn="tl">
                    <a:srgbClr val="000000">
                      <a:alpha val="43137"/>
                    </a:srgbClr>
                  </a:outerShdw>
                </a:effectLst>
              </a:rPr>
              <a:t> </a:t>
            </a:r>
            <a:endParaRPr lang="ru-RU" sz="2000" dirty="0"/>
          </a:p>
        </p:txBody>
      </p:sp>
    </p:spTree>
    <p:extLst>
      <p:ext uri="{BB962C8B-B14F-4D97-AF65-F5344CB8AC3E}">
        <p14:creationId xmlns:p14="http://schemas.microsoft.com/office/powerpoint/2010/main" val="779459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lysh1boxopen"/>
          <p:cNvPicPr>
            <a:picLocks noChangeAspect="1" noChangeArrowheads="1"/>
          </p:cNvPicPr>
          <p:nvPr/>
        </p:nvPicPr>
        <p:blipFill rotWithShape="1">
          <a:blip r:embed="rId2">
            <a:extLst>
              <a:ext uri="{28A0092B-C50C-407E-A947-70E740481C1C}">
                <a14:useLocalDpi xmlns:a14="http://schemas.microsoft.com/office/drawing/2010/main" val="0"/>
              </a:ext>
            </a:extLst>
          </a:blip>
          <a:srcRect l="20354" r="22603"/>
          <a:stretch/>
        </p:blipFill>
        <p:spPr bwMode="auto">
          <a:xfrm>
            <a:off x="129475" y="1152541"/>
            <a:ext cx="5215944" cy="5219700"/>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с двумя скругленными соседними углами 18"/>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983267" y="5897514"/>
            <a:ext cx="1296702" cy="400110"/>
          </a:xfrm>
          <a:prstGeom prst="rect">
            <a:avLst/>
          </a:prstGeom>
        </p:spPr>
        <p:txBody>
          <a:bodyPr wrap="none">
            <a:spAutoFit/>
          </a:bodyPr>
          <a:lstStyle/>
          <a:p>
            <a:pPr>
              <a:defRPr/>
            </a:pPr>
            <a:r>
              <a:rPr lang="en-US" sz="20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KIDDY KIT</a:t>
            </a:r>
            <a:r>
              <a:rPr lang="ru-RU" sz="20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t>
            </a:r>
            <a:endParaRPr lang="ru-RU" sz="2000" b="1"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12" name="TextBox 13"/>
          <p:cNvSpPr txBox="1">
            <a:spLocks noChangeArrowheads="1"/>
          </p:cNvSpPr>
          <p:nvPr/>
        </p:nvSpPr>
        <p:spPr bwMode="auto">
          <a:xfrm>
            <a:off x="2508625" y="778074"/>
            <a:ext cx="69430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sz="3200" b="1" dirty="0" smtClean="0">
                <a:effectLst>
                  <a:outerShdw blurRad="38100" dist="38100" dir="2700000" algn="tl">
                    <a:srgbClr val="000000">
                      <a:alpha val="43137"/>
                    </a:srgbClr>
                  </a:outerShdw>
                </a:effectLst>
                <a:latin typeface="Calibri" panose="020F0502020204030204" pitchFamily="34" charset="0"/>
              </a:rPr>
              <a:t>FOR PRESCHOOL EDUCATION</a:t>
            </a:r>
            <a:endParaRPr lang="ru-RU" altLang="ru-RU" sz="3200" b="1" dirty="0">
              <a:effectLst>
                <a:outerShdw blurRad="38100" dist="38100" dir="2700000" algn="tl">
                  <a:srgbClr val="000000">
                    <a:alpha val="43137"/>
                  </a:srgbClr>
                </a:outerShdw>
              </a:effectLst>
              <a:latin typeface="Calibri" panose="020F0502020204030204" pitchFamily="34" charset="0"/>
            </a:endParaRPr>
          </a:p>
        </p:txBody>
      </p:sp>
      <p:sp>
        <p:nvSpPr>
          <p:cNvPr id="21"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2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4" name="Рисунок 23"/>
          <p:cNvPicPr>
            <a:picLocks noChangeAspect="1"/>
          </p:cNvPicPr>
          <p:nvPr/>
        </p:nvPicPr>
        <p:blipFill>
          <a:blip r:embed="rId3"/>
          <a:stretch>
            <a:fillRect/>
          </a:stretch>
        </p:blipFill>
        <p:spPr>
          <a:xfrm>
            <a:off x="5496248" y="2490777"/>
            <a:ext cx="762883" cy="792000"/>
          </a:xfrm>
          <a:prstGeom prst="rect">
            <a:avLst/>
          </a:prstGeom>
        </p:spPr>
      </p:pic>
      <p:sp>
        <p:nvSpPr>
          <p:cNvPr id="2" name="Прямоугольник 1"/>
          <p:cNvSpPr/>
          <p:nvPr/>
        </p:nvSpPr>
        <p:spPr>
          <a:xfrm>
            <a:off x="6387921" y="1714201"/>
            <a:ext cx="5776897" cy="4093428"/>
          </a:xfrm>
          <a:prstGeom prst="rect">
            <a:avLst/>
          </a:prstGeom>
        </p:spPr>
        <p:txBody>
          <a:bodyPr wrap="square">
            <a:spAutoFit/>
          </a:bodyPr>
          <a:lstStyle/>
          <a:p>
            <a:r>
              <a:rPr lang="en-US" sz="2000" dirty="0" smtClean="0"/>
              <a:t>Educational Construction Toy</a:t>
            </a:r>
            <a:r>
              <a:rPr lang="ru-RU" sz="2000" dirty="0" smtClean="0"/>
              <a:t> </a:t>
            </a:r>
            <a:r>
              <a:rPr lang="en-US" sz="2000" dirty="0" smtClean="0"/>
              <a:t>“Kiddy Kit” </a:t>
            </a:r>
            <a:r>
              <a:rPr lang="ru-RU" sz="2000" dirty="0" err="1" smtClean="0"/>
              <a:t>is</a:t>
            </a:r>
            <a:r>
              <a:rPr lang="ru-RU" sz="2000" dirty="0" smtClean="0"/>
              <a:t> </a:t>
            </a:r>
            <a:r>
              <a:rPr lang="ru-RU" sz="2000" dirty="0" err="1"/>
              <a:t>equipped</a:t>
            </a:r>
            <a:r>
              <a:rPr lang="ru-RU" sz="2000" dirty="0"/>
              <a:t> </a:t>
            </a:r>
            <a:r>
              <a:rPr lang="ru-RU" sz="2000" dirty="0" err="1"/>
              <a:t>with</a:t>
            </a:r>
            <a:r>
              <a:rPr lang="ru-RU" sz="2000" dirty="0"/>
              <a:t> </a:t>
            </a:r>
            <a:r>
              <a:rPr lang="ru-RU" sz="2000" dirty="0" err="1"/>
              <a:t>methodical</a:t>
            </a:r>
            <a:r>
              <a:rPr lang="ru-RU" sz="2000" dirty="0"/>
              <a:t> </a:t>
            </a:r>
            <a:r>
              <a:rPr lang="ru-RU" sz="2000" dirty="0" err="1"/>
              <a:t>recommendations</a:t>
            </a:r>
            <a:r>
              <a:rPr lang="ru-RU" sz="2000" dirty="0"/>
              <a:t>, </a:t>
            </a:r>
            <a:r>
              <a:rPr lang="ru-RU" sz="2000" dirty="0" err="1"/>
              <a:t>containing</a:t>
            </a:r>
            <a:r>
              <a:rPr lang="ru-RU" sz="2000" dirty="0" smtClean="0"/>
              <a:t>:</a:t>
            </a:r>
            <a:endParaRPr lang="en-US" sz="2000" dirty="0" smtClean="0"/>
          </a:p>
          <a:p>
            <a:endParaRPr lang="en-US" sz="2000" dirty="0" smtClean="0"/>
          </a:p>
          <a:p>
            <a:pPr marL="457200" indent="-457200">
              <a:buAutoNum type="arabicPeriod"/>
            </a:pPr>
            <a:r>
              <a:rPr lang="ru-RU" sz="2000" dirty="0" err="1" smtClean="0"/>
              <a:t>Theoretical</a:t>
            </a:r>
            <a:r>
              <a:rPr lang="ru-RU" sz="2000" dirty="0" smtClean="0"/>
              <a:t> </a:t>
            </a:r>
            <a:r>
              <a:rPr lang="ru-RU" sz="2000" dirty="0" err="1"/>
              <a:t>material</a:t>
            </a:r>
            <a:r>
              <a:rPr lang="ru-RU" sz="2000" dirty="0"/>
              <a:t> </a:t>
            </a:r>
            <a:r>
              <a:rPr lang="en-US" sz="2000" dirty="0" smtClean="0"/>
              <a:t>from </a:t>
            </a:r>
            <a:r>
              <a:rPr lang="ru-RU" sz="2000" dirty="0" err="1" smtClean="0"/>
              <a:t>the</a:t>
            </a:r>
            <a:r>
              <a:rPr lang="ru-RU" sz="2000" dirty="0" smtClean="0"/>
              <a:t> </a:t>
            </a:r>
            <a:r>
              <a:rPr lang="ru-RU" sz="2000" dirty="0" err="1"/>
              <a:t>relevant</a:t>
            </a:r>
            <a:r>
              <a:rPr lang="ru-RU" sz="2000" dirty="0"/>
              <a:t> </a:t>
            </a:r>
            <a:r>
              <a:rPr lang="ru-RU" sz="2000" dirty="0" err="1"/>
              <a:t>subject</a:t>
            </a:r>
            <a:r>
              <a:rPr lang="ru-RU" sz="2000" dirty="0"/>
              <a:t> </a:t>
            </a:r>
            <a:r>
              <a:rPr lang="ru-RU" sz="2000" dirty="0" err="1"/>
              <a:t>areas</a:t>
            </a:r>
            <a:r>
              <a:rPr lang="ru-RU" sz="2000" dirty="0"/>
              <a:t> </a:t>
            </a:r>
            <a:r>
              <a:rPr lang="ru-RU" sz="2000" dirty="0" err="1"/>
              <a:t>of</a:t>
            </a:r>
            <a:r>
              <a:rPr lang="ru-RU" sz="2000" dirty="0"/>
              <a:t> </a:t>
            </a:r>
            <a:r>
              <a:rPr lang="ru-RU" sz="2000" dirty="0" err="1"/>
              <a:t>robotics</a:t>
            </a:r>
            <a:r>
              <a:rPr lang="ru-RU" sz="2000" dirty="0"/>
              <a:t> (</a:t>
            </a:r>
            <a:r>
              <a:rPr lang="ru-RU" sz="2000" dirty="0" err="1"/>
              <a:t>physics</a:t>
            </a:r>
            <a:r>
              <a:rPr lang="ru-RU" sz="2000" dirty="0"/>
              <a:t>, </a:t>
            </a:r>
            <a:r>
              <a:rPr lang="ru-RU" sz="2000" dirty="0" err="1"/>
              <a:t>mechanics</a:t>
            </a:r>
            <a:r>
              <a:rPr lang="ru-RU" sz="2000" dirty="0"/>
              <a:t>, </a:t>
            </a:r>
            <a:r>
              <a:rPr lang="ru-RU" sz="2000" dirty="0" err="1"/>
              <a:t>biology</a:t>
            </a:r>
            <a:r>
              <a:rPr lang="ru-RU" sz="2000" dirty="0"/>
              <a:t>, </a:t>
            </a:r>
            <a:r>
              <a:rPr lang="ru-RU" sz="2000" dirty="0" err="1"/>
              <a:t>etc</a:t>
            </a:r>
            <a:r>
              <a:rPr lang="ru-RU" sz="2000" dirty="0" smtClean="0"/>
              <a:t>.).</a:t>
            </a:r>
            <a:endParaRPr lang="en-US" sz="2000" dirty="0" smtClean="0"/>
          </a:p>
          <a:p>
            <a:endParaRPr lang="en-US" sz="2000" dirty="0" smtClean="0"/>
          </a:p>
          <a:p>
            <a:endParaRPr lang="en-US" sz="2000" dirty="0"/>
          </a:p>
          <a:p>
            <a:pPr marL="457200" indent="-457200">
              <a:buFont typeface="+mj-lt"/>
              <a:buAutoNum type="arabicPeriod" startAt="2"/>
            </a:pPr>
            <a:r>
              <a:rPr lang="ru-RU" sz="2000" dirty="0" err="1" smtClean="0"/>
              <a:t>Material</a:t>
            </a:r>
            <a:r>
              <a:rPr lang="ru-RU" sz="2000" dirty="0" smtClean="0"/>
              <a:t> </a:t>
            </a:r>
            <a:r>
              <a:rPr lang="ru-RU" sz="2000" dirty="0" err="1" smtClean="0"/>
              <a:t>explain</a:t>
            </a:r>
            <a:r>
              <a:rPr lang="en-US" sz="2000" dirty="0" smtClean="0"/>
              <a:t>s</a:t>
            </a:r>
            <a:r>
              <a:rPr lang="ru-RU" sz="2000" dirty="0" smtClean="0"/>
              <a:t> </a:t>
            </a:r>
            <a:r>
              <a:rPr lang="ru-RU" sz="2000" dirty="0" err="1"/>
              <a:t>the</a:t>
            </a:r>
            <a:r>
              <a:rPr lang="ru-RU" sz="2000" dirty="0"/>
              <a:t> </a:t>
            </a:r>
            <a:r>
              <a:rPr lang="ru-RU" sz="2000" dirty="0" err="1"/>
              <a:t>basic</a:t>
            </a:r>
            <a:r>
              <a:rPr lang="ru-RU" sz="2000" dirty="0"/>
              <a:t> </a:t>
            </a:r>
            <a:r>
              <a:rPr lang="ru-RU" sz="2000" dirty="0" err="1"/>
              <a:t>principles</a:t>
            </a:r>
            <a:r>
              <a:rPr lang="ru-RU" sz="2000" dirty="0"/>
              <a:t> </a:t>
            </a:r>
            <a:r>
              <a:rPr lang="ru-RU" sz="2000" dirty="0" err="1"/>
              <a:t>of</a:t>
            </a:r>
            <a:r>
              <a:rPr lang="ru-RU" sz="2000" dirty="0"/>
              <a:t> </a:t>
            </a:r>
            <a:r>
              <a:rPr lang="ru-RU" sz="2000" dirty="0" err="1" smtClean="0"/>
              <a:t>robotics</a:t>
            </a:r>
            <a:r>
              <a:rPr lang="en-US" sz="2000" dirty="0" smtClean="0"/>
              <a:t>.</a:t>
            </a:r>
          </a:p>
          <a:p>
            <a:endParaRPr lang="en-US" sz="2000" dirty="0" smtClean="0"/>
          </a:p>
          <a:p>
            <a:endParaRPr lang="en-US" sz="2000" dirty="0"/>
          </a:p>
          <a:p>
            <a:pPr marL="457200" indent="-457200">
              <a:buFont typeface="+mj-lt"/>
              <a:buAutoNum type="arabicPeriod" startAt="3"/>
            </a:pPr>
            <a:r>
              <a:rPr lang="ru-RU" sz="2000" dirty="0" err="1" smtClean="0"/>
              <a:t>Detailed</a:t>
            </a:r>
            <a:r>
              <a:rPr lang="ru-RU" sz="2000" dirty="0" smtClean="0"/>
              <a:t> </a:t>
            </a:r>
            <a:r>
              <a:rPr lang="en-US" sz="2000" dirty="0"/>
              <a:t>instructions for </a:t>
            </a:r>
            <a:r>
              <a:rPr lang="en-US" sz="2000" dirty="0" smtClean="0"/>
              <a:t>assembling</a:t>
            </a:r>
            <a:r>
              <a:rPr lang="ru-RU" sz="2000" dirty="0" smtClean="0"/>
              <a:t> </a:t>
            </a:r>
            <a:r>
              <a:rPr lang="ru-RU" sz="2000" dirty="0" err="1"/>
              <a:t>of</a:t>
            </a:r>
            <a:r>
              <a:rPr lang="ru-RU" sz="2000" dirty="0"/>
              <a:t> </a:t>
            </a:r>
            <a:r>
              <a:rPr lang="ru-RU" sz="2000" dirty="0" err="1"/>
              <a:t>each</a:t>
            </a:r>
            <a:r>
              <a:rPr lang="ru-RU" sz="2000" dirty="0"/>
              <a:t> </a:t>
            </a:r>
            <a:r>
              <a:rPr lang="ru-RU" sz="2000" dirty="0" err="1"/>
              <a:t>model</a:t>
            </a:r>
            <a:r>
              <a:rPr lang="ru-RU" sz="2000" dirty="0"/>
              <a:t>.</a:t>
            </a:r>
          </a:p>
        </p:txBody>
      </p:sp>
      <p:pic>
        <p:nvPicPr>
          <p:cNvPr id="25" name="Рисунок 24"/>
          <p:cNvPicPr>
            <a:picLocks noChangeAspect="1"/>
          </p:cNvPicPr>
          <p:nvPr/>
        </p:nvPicPr>
        <p:blipFill rotWithShape="1">
          <a:blip r:embed="rId4"/>
          <a:srcRect l="22647" t="61399" r="67257" b="23460"/>
          <a:stretch/>
        </p:blipFill>
        <p:spPr>
          <a:xfrm>
            <a:off x="5482744" y="4010464"/>
            <a:ext cx="896648" cy="756000"/>
          </a:xfrm>
          <a:prstGeom prst="rect">
            <a:avLst/>
          </a:prstGeom>
        </p:spPr>
      </p:pic>
      <p:pic>
        <p:nvPicPr>
          <p:cNvPr id="26" name="Рисунок 25"/>
          <p:cNvPicPr>
            <a:picLocks noChangeAspect="1"/>
          </p:cNvPicPr>
          <p:nvPr/>
        </p:nvPicPr>
        <p:blipFill rotWithShape="1">
          <a:blip r:embed="rId5"/>
          <a:srcRect l="22252" t="48900" r="68642" b="35079"/>
          <a:stretch/>
        </p:blipFill>
        <p:spPr>
          <a:xfrm>
            <a:off x="5484188" y="4912827"/>
            <a:ext cx="800701" cy="792000"/>
          </a:xfrm>
          <a:prstGeom prst="rect">
            <a:avLst/>
          </a:prstGeom>
        </p:spPr>
      </p:pic>
    </p:spTree>
    <p:extLst>
      <p:ext uri="{BB962C8B-B14F-4D97-AF65-F5344CB8AC3E}">
        <p14:creationId xmlns:p14="http://schemas.microsoft.com/office/powerpoint/2010/main" val="2915623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3"/>
          <p:cNvSpPr txBox="1">
            <a:spLocks noChangeArrowheads="1"/>
          </p:cNvSpPr>
          <p:nvPr/>
        </p:nvSpPr>
        <p:spPr bwMode="auto">
          <a:xfrm>
            <a:off x="1466422" y="68792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FOR BASIC GENERAL EDUCATION </a:t>
            </a:r>
            <a:r>
              <a:rPr lang="en-US" altLang="ru-RU" b="1" dirty="0">
                <a:effectLst>
                  <a:outerShdw blurRad="38100" dist="38100" dir="2700000" algn="tl">
                    <a:srgbClr val="000000">
                      <a:alpha val="43137"/>
                    </a:srgbClr>
                  </a:outerShdw>
                </a:effectLst>
                <a:latin typeface="Calibri" panose="020F0502020204030204" pitchFamily="34" charset="0"/>
              </a:rPr>
              <a:t>AND  </a:t>
            </a:r>
            <a:r>
              <a:rPr lang="en-US" altLang="ru-RU" b="1" dirty="0" smtClean="0">
                <a:effectLst>
                  <a:outerShdw blurRad="38100" dist="38100" dir="2700000" algn="tl">
                    <a:srgbClr val="000000">
                      <a:alpha val="43137"/>
                    </a:srgbClr>
                  </a:outerShdw>
                </a:effectLst>
                <a:latin typeface="Calibri" panose="020F0502020204030204" pitchFamily="34" charset="0"/>
              </a:rPr>
              <a:t>ADDITIONAL EDUCATION</a:t>
            </a:r>
          </a:p>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(7-9 years old) </a:t>
            </a:r>
          </a:p>
        </p:txBody>
      </p:sp>
      <p:sp>
        <p:nvSpPr>
          <p:cNvPr id="15" name="Прямоугольник 21"/>
          <p:cNvSpPr>
            <a:spLocks noChangeArrowheads="1"/>
          </p:cNvSpPr>
          <p:nvPr/>
        </p:nvSpPr>
        <p:spPr bwMode="auto">
          <a:xfrm>
            <a:off x="7116096" y="1429221"/>
            <a:ext cx="231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ru-RU" sz="1400" b="1" dirty="0">
                <a:latin typeface="+mn-lt"/>
              </a:rPr>
              <a:t>Resource Kit </a:t>
            </a:r>
          </a:p>
          <a:p>
            <a:pPr algn="ctr">
              <a:spcBef>
                <a:spcPct val="0"/>
              </a:spcBef>
              <a:buFontTx/>
              <a:buNone/>
            </a:pPr>
            <a:r>
              <a:rPr lang="ru-RU" altLang="ru-RU" sz="1400" b="1" dirty="0" smtClean="0">
                <a:latin typeface="+mn-lt"/>
              </a:rPr>
              <a:t>«</a:t>
            </a:r>
            <a:r>
              <a:rPr lang="en-US" altLang="ru-RU" sz="1400" b="1" dirty="0" smtClean="0">
                <a:latin typeface="+mn-lt"/>
              </a:rPr>
              <a:t>Sensors</a:t>
            </a:r>
            <a:r>
              <a:rPr lang="ru-RU" altLang="ru-RU" sz="1400" b="1" dirty="0" smtClean="0">
                <a:latin typeface="+mn-lt"/>
              </a:rPr>
              <a:t>»</a:t>
            </a:r>
            <a:endParaRPr lang="ru-RU" altLang="ru-RU" sz="1400" b="1" dirty="0">
              <a:latin typeface="+mn-lt"/>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168" y="1535370"/>
            <a:ext cx="3072521" cy="23043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45" descr="https://robotrack-rus.ru/wp-content/uploads/2017/05/stagerAbox.jpg"/>
          <p:cNvPicPr>
            <a:picLocks noChangeAspect="1" noChangeArrowheads="1"/>
          </p:cNvPicPr>
          <p:nvPr/>
        </p:nvPicPr>
        <p:blipFill>
          <a:blip r:embed="rId3">
            <a:extLst>
              <a:ext uri="{28A0092B-C50C-407E-A947-70E740481C1C}">
                <a14:useLocalDpi xmlns:a14="http://schemas.microsoft.com/office/drawing/2010/main" val="0"/>
              </a:ext>
            </a:extLst>
          </a:blip>
          <a:srcRect l="12225" r="12177"/>
          <a:stretch>
            <a:fillRect/>
          </a:stretch>
        </p:blipFill>
        <p:spPr bwMode="auto">
          <a:xfrm rot="21171847">
            <a:off x="-2640" y="810556"/>
            <a:ext cx="4077129" cy="307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2"/>
          <p:cNvSpPr/>
          <p:nvPr/>
        </p:nvSpPr>
        <p:spPr>
          <a:xfrm>
            <a:off x="1310697" y="3599920"/>
            <a:ext cx="957185" cy="369332"/>
          </a:xfrm>
          <a:prstGeom prst="rect">
            <a:avLst/>
          </a:prstGeom>
        </p:spPr>
        <p:txBody>
          <a:bodyPr wrap="none">
            <a:spAutoFit/>
          </a:bodyPr>
          <a:lstStyle/>
          <a:p>
            <a:pPr>
              <a:defRPr/>
            </a:pPr>
            <a:r>
              <a:rPr lang="en-US" b="1" dirty="0" smtClean="0">
                <a:effectLst>
                  <a:outerShdw blurRad="38100" dist="38100" dir="2700000" algn="tl">
                    <a:srgbClr val="000000">
                      <a:alpha val="43137"/>
                    </a:srgbClr>
                  </a:outerShdw>
                </a:effectLst>
              </a:rPr>
              <a:t>Intern A</a:t>
            </a:r>
            <a:endParaRPr lang="ru-RU" dirty="0"/>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6253" r="7404"/>
          <a:stretch/>
        </p:blipFill>
        <p:spPr>
          <a:xfrm>
            <a:off x="8898820" y="2421265"/>
            <a:ext cx="2524259" cy="1668834"/>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l="10406" r="11373"/>
          <a:stretch/>
        </p:blipFill>
        <p:spPr>
          <a:xfrm>
            <a:off x="8815538" y="889344"/>
            <a:ext cx="2491511" cy="1818219"/>
          </a:xfrm>
          <a:prstGeom prst="rect">
            <a:avLst/>
          </a:prstGeom>
        </p:spPr>
      </p:pic>
      <p:sp>
        <p:nvSpPr>
          <p:cNvPr id="21" name="Прямоугольник 20"/>
          <p:cNvSpPr/>
          <p:nvPr/>
        </p:nvSpPr>
        <p:spPr>
          <a:xfrm>
            <a:off x="7614733" y="2958211"/>
            <a:ext cx="1212448" cy="523220"/>
          </a:xfrm>
          <a:prstGeom prst="rect">
            <a:avLst/>
          </a:prstGeom>
        </p:spPr>
        <p:txBody>
          <a:bodyPr wrap="none">
            <a:spAutoFit/>
          </a:bodyPr>
          <a:lstStyle/>
          <a:p>
            <a:pPr algn="ctr"/>
            <a:r>
              <a:rPr lang="en-US" altLang="ru-RU" sz="1400" b="1" dirty="0"/>
              <a:t>Resource Kit </a:t>
            </a:r>
          </a:p>
          <a:p>
            <a:pPr algn="ctr">
              <a:defRPr/>
            </a:pPr>
            <a:r>
              <a:rPr lang="ru-RU" sz="1400" b="1" dirty="0" smtClean="0"/>
              <a:t>«</a:t>
            </a:r>
            <a:r>
              <a:rPr lang="en-US" sz="1400" b="1" dirty="0" err="1" smtClean="0"/>
              <a:t>Neurotrack</a:t>
            </a:r>
            <a:r>
              <a:rPr lang="ru-RU" sz="1400" b="1" dirty="0" smtClean="0"/>
              <a:t>»</a:t>
            </a:r>
            <a:endParaRPr lang="ru-RU" sz="1400" b="1" dirty="0"/>
          </a:p>
        </p:txBody>
      </p:sp>
      <p:pic>
        <p:nvPicPr>
          <p:cNvPr id="32" name="Picture 6" descr="Картинки по запросу tick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0080" y="5324192"/>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6" name="Прямоугольник 35"/>
          <p:cNvSpPr/>
          <p:nvPr/>
        </p:nvSpPr>
        <p:spPr>
          <a:xfrm>
            <a:off x="7058423" y="5356353"/>
            <a:ext cx="4572000" cy="369332"/>
          </a:xfrm>
          <a:prstGeom prst="rect">
            <a:avLst/>
          </a:prstGeom>
        </p:spPr>
        <p:txBody>
          <a:bodyPr>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Minimal number of </a:t>
            </a:r>
            <a:r>
              <a:rPr lang="en-US" dirty="0" smtClean="0">
                <a:latin typeface="Calibri" panose="020F0502020204030204" pitchFamily="34" charset="0"/>
                <a:ea typeface="Calibri" panose="020F0502020204030204" pitchFamily="34" charset="0"/>
                <a:cs typeface="Times New Roman" panose="02020603050405020304" pitchFamily="18" charset="0"/>
              </a:rPr>
              <a:t>constructor details </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b="1" dirty="0">
                <a:latin typeface="Calibri" panose="020F0502020204030204" pitchFamily="34" charset="0"/>
                <a:ea typeface="Calibri" panose="020F0502020204030204" pitchFamily="34" charset="0"/>
                <a:cs typeface="Times New Roman" panose="02020603050405020304" pitchFamily="18" charset="0"/>
              </a:rPr>
              <a:t>667</a:t>
            </a:r>
            <a:r>
              <a:rPr lang="ru-RU" dirty="0">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39" name="Прямоугольник 38"/>
          <p:cNvSpPr/>
          <p:nvPr/>
        </p:nvSpPr>
        <p:spPr>
          <a:xfrm>
            <a:off x="7071675" y="5939142"/>
            <a:ext cx="3452847" cy="36933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Minimal number of sensors </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b="1" dirty="0">
                <a:latin typeface="Calibri" panose="020F0502020204030204" pitchFamily="34" charset="0"/>
                <a:ea typeface="Calibri" panose="020F0502020204030204" pitchFamily="34" charset="0"/>
                <a:cs typeface="Times New Roman" panose="02020603050405020304" pitchFamily="18" charset="0"/>
              </a:rPr>
              <a:t>11</a:t>
            </a:r>
            <a:r>
              <a:rPr lang="ru-RU" dirty="0">
                <a:latin typeface="Calibri" panose="020F0502020204030204" pitchFamily="34" charset="0"/>
                <a:ea typeface="Calibri" panose="020F0502020204030204" pitchFamily="34" charset="0"/>
                <a:cs typeface="Times New Roman" panose="02020603050405020304" pitchFamily="18" charset="0"/>
              </a:rPr>
              <a:t>.</a:t>
            </a:r>
            <a:endParaRPr lang="ru-RU" dirty="0"/>
          </a:p>
        </p:txBody>
      </p:sp>
      <p:sp>
        <p:nvSpPr>
          <p:cNvPr id="26" name="Прямоугольник с двумя скругленными соседними углами 25"/>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30"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 name="Рисунок 1"/>
          <p:cNvPicPr>
            <a:picLocks noChangeAspect="1"/>
          </p:cNvPicPr>
          <p:nvPr/>
        </p:nvPicPr>
        <p:blipFill>
          <a:blip r:embed="rId7"/>
          <a:stretch>
            <a:fillRect/>
          </a:stretch>
        </p:blipFill>
        <p:spPr>
          <a:xfrm>
            <a:off x="106786" y="4024417"/>
            <a:ext cx="1247775" cy="1295400"/>
          </a:xfrm>
          <a:prstGeom prst="rect">
            <a:avLst/>
          </a:prstGeom>
        </p:spPr>
      </p:pic>
      <p:sp>
        <p:nvSpPr>
          <p:cNvPr id="8" name="Прямоугольник 7"/>
          <p:cNvSpPr/>
          <p:nvPr/>
        </p:nvSpPr>
        <p:spPr>
          <a:xfrm>
            <a:off x="1342697" y="4135589"/>
            <a:ext cx="4487575" cy="369332"/>
          </a:xfrm>
          <a:prstGeom prst="rect">
            <a:avLst/>
          </a:prstGeom>
        </p:spPr>
        <p:txBody>
          <a:bodyPr wrap="none">
            <a:spAutoFit/>
          </a:bodyPr>
          <a:lstStyle/>
          <a:p>
            <a:r>
              <a:rPr lang="ru-RU" b="1" dirty="0" err="1">
                <a:solidFill>
                  <a:srgbClr val="FF5C0F"/>
                </a:solidFill>
              </a:rPr>
              <a:t>Fascinating</a:t>
            </a:r>
            <a:r>
              <a:rPr lang="ru-RU" b="1" dirty="0">
                <a:solidFill>
                  <a:srgbClr val="FF5C0F"/>
                </a:solidFill>
              </a:rPr>
              <a:t> </a:t>
            </a:r>
            <a:r>
              <a:rPr lang="ru-RU" b="1" dirty="0" err="1" smtClean="0">
                <a:solidFill>
                  <a:srgbClr val="FF5C0F"/>
                </a:solidFill>
              </a:rPr>
              <a:t>presentation</a:t>
            </a:r>
            <a:r>
              <a:rPr lang="ru-RU" b="1" dirty="0" smtClean="0">
                <a:solidFill>
                  <a:srgbClr val="FF5C0F"/>
                </a:solidFill>
              </a:rPr>
              <a:t> </a:t>
            </a:r>
            <a:r>
              <a:rPr lang="ru-RU" b="1" dirty="0" err="1" smtClean="0">
                <a:solidFill>
                  <a:srgbClr val="FF5C0F"/>
                </a:solidFill>
              </a:rPr>
              <a:t>of</a:t>
            </a:r>
            <a:r>
              <a:rPr lang="ru-RU" b="1" dirty="0" smtClean="0">
                <a:solidFill>
                  <a:srgbClr val="FF5C0F"/>
                </a:solidFill>
              </a:rPr>
              <a:t> </a:t>
            </a:r>
            <a:r>
              <a:rPr lang="ru-RU" b="1" dirty="0" err="1" smtClean="0">
                <a:solidFill>
                  <a:srgbClr val="FF5C0F"/>
                </a:solidFill>
              </a:rPr>
              <a:t>teaching</a:t>
            </a:r>
            <a:r>
              <a:rPr lang="ru-RU" b="1" dirty="0" smtClean="0">
                <a:solidFill>
                  <a:srgbClr val="FF5C0F"/>
                </a:solidFill>
              </a:rPr>
              <a:t> </a:t>
            </a:r>
            <a:r>
              <a:rPr lang="ru-RU" b="1" dirty="0" err="1" smtClean="0">
                <a:solidFill>
                  <a:srgbClr val="FF5C0F"/>
                </a:solidFill>
              </a:rPr>
              <a:t>material</a:t>
            </a:r>
            <a:endParaRPr lang="ru-RU" b="1" dirty="0">
              <a:solidFill>
                <a:srgbClr val="FF5C0F"/>
              </a:solidFill>
            </a:endParaRPr>
          </a:p>
        </p:txBody>
      </p:sp>
      <p:sp>
        <p:nvSpPr>
          <p:cNvPr id="10" name="Прямоугольник 9"/>
          <p:cNvSpPr/>
          <p:nvPr/>
        </p:nvSpPr>
        <p:spPr>
          <a:xfrm>
            <a:off x="1346807" y="4525295"/>
            <a:ext cx="4086671" cy="584775"/>
          </a:xfrm>
          <a:prstGeom prst="rect">
            <a:avLst/>
          </a:prstGeom>
        </p:spPr>
        <p:txBody>
          <a:bodyPr wrap="square">
            <a:spAutoFit/>
          </a:bodyPr>
          <a:lstStyle/>
          <a:p>
            <a:r>
              <a:rPr lang="ru-RU" sz="1600" dirty="0" err="1"/>
              <a:t>The</a:t>
            </a:r>
            <a:r>
              <a:rPr lang="ru-RU" sz="1600" dirty="0"/>
              <a:t> </a:t>
            </a:r>
            <a:r>
              <a:rPr lang="ru-RU" sz="1600" dirty="0" err="1"/>
              <a:t>educational-methodical</a:t>
            </a:r>
            <a:r>
              <a:rPr lang="ru-RU" sz="1600" dirty="0"/>
              <a:t> </a:t>
            </a:r>
            <a:r>
              <a:rPr lang="ru-RU" sz="1600" dirty="0" err="1"/>
              <a:t>complex</a:t>
            </a:r>
            <a:r>
              <a:rPr lang="ru-RU" sz="1600" dirty="0"/>
              <a:t> </a:t>
            </a:r>
            <a:r>
              <a:rPr lang="ru-RU" sz="1600" dirty="0" err="1"/>
              <a:t>is</a:t>
            </a:r>
            <a:r>
              <a:rPr lang="ru-RU" sz="1600" dirty="0"/>
              <a:t> </a:t>
            </a:r>
            <a:r>
              <a:rPr lang="ru-RU" sz="1600" dirty="0" err="1"/>
              <a:t>developed</a:t>
            </a:r>
            <a:r>
              <a:rPr lang="ru-RU" sz="1600" dirty="0"/>
              <a:t> </a:t>
            </a:r>
            <a:r>
              <a:rPr lang="ru-RU" sz="1600" dirty="0" err="1"/>
              <a:t>according</a:t>
            </a:r>
            <a:r>
              <a:rPr lang="ru-RU" sz="1600" dirty="0"/>
              <a:t> </a:t>
            </a:r>
            <a:r>
              <a:rPr lang="ru-RU" sz="1600" dirty="0" err="1"/>
              <a:t>to</a:t>
            </a:r>
            <a:r>
              <a:rPr lang="ru-RU" sz="1600" dirty="0"/>
              <a:t> </a:t>
            </a:r>
            <a:r>
              <a:rPr lang="ru-RU" sz="1600" dirty="0" err="1"/>
              <a:t>this</a:t>
            </a:r>
            <a:r>
              <a:rPr lang="ru-RU" sz="1600" dirty="0"/>
              <a:t> </a:t>
            </a:r>
            <a:r>
              <a:rPr lang="ru-RU" sz="1600" dirty="0" err="1"/>
              <a:t>age</a:t>
            </a:r>
            <a:r>
              <a:rPr lang="ru-RU" sz="1600" dirty="0"/>
              <a:t> </a:t>
            </a:r>
            <a:r>
              <a:rPr lang="ru-RU" sz="1600" dirty="0" err="1"/>
              <a:t>group</a:t>
            </a:r>
            <a:endParaRPr lang="ru-RU" sz="1600" dirty="0"/>
          </a:p>
        </p:txBody>
      </p:sp>
      <p:pic>
        <p:nvPicPr>
          <p:cNvPr id="14" name="Рисунок 13"/>
          <p:cNvPicPr>
            <a:picLocks noChangeAspect="1"/>
          </p:cNvPicPr>
          <p:nvPr/>
        </p:nvPicPr>
        <p:blipFill rotWithShape="1">
          <a:blip r:embed="rId8"/>
          <a:srcRect l="22252" t="48900" r="68642" b="35079"/>
          <a:stretch/>
        </p:blipFill>
        <p:spPr>
          <a:xfrm>
            <a:off x="125841" y="5448816"/>
            <a:ext cx="1184856" cy="1171979"/>
          </a:xfrm>
          <a:prstGeom prst="rect">
            <a:avLst/>
          </a:prstGeom>
        </p:spPr>
      </p:pic>
      <p:sp>
        <p:nvSpPr>
          <p:cNvPr id="16" name="Прямоугольник 15"/>
          <p:cNvSpPr/>
          <p:nvPr/>
        </p:nvSpPr>
        <p:spPr>
          <a:xfrm>
            <a:off x="1292926" y="5461932"/>
            <a:ext cx="2581028" cy="369332"/>
          </a:xfrm>
          <a:prstGeom prst="rect">
            <a:avLst/>
          </a:prstGeom>
        </p:spPr>
        <p:txBody>
          <a:bodyPr wrap="none">
            <a:spAutoFit/>
          </a:bodyPr>
          <a:lstStyle/>
          <a:p>
            <a:r>
              <a:rPr lang="ru-RU" b="1" dirty="0" err="1">
                <a:solidFill>
                  <a:srgbClr val="FF5C0F"/>
                </a:solidFill>
              </a:rPr>
              <a:t>Develops</a:t>
            </a:r>
            <a:r>
              <a:rPr lang="ru-RU" b="1" dirty="0">
                <a:solidFill>
                  <a:srgbClr val="FF5C0F"/>
                </a:solidFill>
              </a:rPr>
              <a:t> </a:t>
            </a:r>
            <a:r>
              <a:rPr lang="ru-RU" b="1" dirty="0" err="1">
                <a:solidFill>
                  <a:srgbClr val="FF5C0F"/>
                </a:solidFill>
              </a:rPr>
              <a:t>spatial</a:t>
            </a:r>
            <a:r>
              <a:rPr lang="ru-RU" b="1" dirty="0">
                <a:solidFill>
                  <a:srgbClr val="FF5C0F"/>
                </a:solidFill>
              </a:rPr>
              <a:t> </a:t>
            </a:r>
            <a:r>
              <a:rPr lang="ru-RU" b="1" dirty="0" err="1">
                <a:solidFill>
                  <a:srgbClr val="FF5C0F"/>
                </a:solidFill>
              </a:rPr>
              <a:t>thinking</a:t>
            </a:r>
            <a:endParaRPr lang="ru-RU" b="1" dirty="0">
              <a:solidFill>
                <a:srgbClr val="FF5C0F"/>
              </a:solidFill>
            </a:endParaRPr>
          </a:p>
        </p:txBody>
      </p:sp>
      <p:sp>
        <p:nvSpPr>
          <p:cNvPr id="17" name="Прямоугольник 16"/>
          <p:cNvSpPr/>
          <p:nvPr/>
        </p:nvSpPr>
        <p:spPr>
          <a:xfrm>
            <a:off x="1310697" y="5812935"/>
            <a:ext cx="4876913" cy="584775"/>
          </a:xfrm>
          <a:prstGeom prst="rect">
            <a:avLst/>
          </a:prstGeom>
        </p:spPr>
        <p:txBody>
          <a:bodyPr wrap="square">
            <a:spAutoFit/>
          </a:bodyPr>
          <a:lstStyle/>
          <a:p>
            <a:r>
              <a:rPr lang="ru-RU" sz="1600" dirty="0" err="1"/>
              <a:t>The</a:t>
            </a:r>
            <a:r>
              <a:rPr lang="ru-RU" sz="1600" dirty="0"/>
              <a:t> </a:t>
            </a:r>
            <a:r>
              <a:rPr lang="en-US" sz="1600" dirty="0" smtClean="0"/>
              <a:t>plastic </a:t>
            </a:r>
            <a:r>
              <a:rPr lang="ru-RU" sz="1600" dirty="0" err="1" smtClean="0"/>
              <a:t>details</a:t>
            </a:r>
            <a:r>
              <a:rPr lang="ru-RU" sz="1600" dirty="0" smtClean="0"/>
              <a:t> </a:t>
            </a:r>
            <a:r>
              <a:rPr lang="ru-RU" sz="1600" dirty="0" err="1"/>
              <a:t>of</a:t>
            </a:r>
            <a:r>
              <a:rPr lang="ru-RU" sz="1600" dirty="0"/>
              <a:t> </a:t>
            </a:r>
            <a:r>
              <a:rPr lang="ru-RU" sz="1600" dirty="0" err="1"/>
              <a:t>the</a:t>
            </a:r>
            <a:r>
              <a:rPr lang="ru-RU" sz="1600" dirty="0"/>
              <a:t> </a:t>
            </a:r>
            <a:r>
              <a:rPr lang="en-US" sz="1600" dirty="0" err="1" smtClean="0"/>
              <a:t>constructo</a:t>
            </a:r>
            <a:r>
              <a:rPr lang="ru-RU" sz="1600" dirty="0" smtClean="0"/>
              <a:t>r </a:t>
            </a:r>
            <a:r>
              <a:rPr lang="ru-RU" sz="1600" dirty="0" err="1"/>
              <a:t>are</a:t>
            </a:r>
            <a:r>
              <a:rPr lang="ru-RU" sz="1600" dirty="0"/>
              <a:t> </a:t>
            </a:r>
            <a:r>
              <a:rPr lang="ru-RU" sz="1600" dirty="0" err="1"/>
              <a:t>connected</a:t>
            </a:r>
            <a:r>
              <a:rPr lang="ru-RU" sz="1600" dirty="0"/>
              <a:t> </a:t>
            </a:r>
            <a:r>
              <a:rPr lang="ru-RU" sz="1600" dirty="0" err="1"/>
              <a:t>on</a:t>
            </a:r>
            <a:r>
              <a:rPr lang="ru-RU" sz="1600" dirty="0"/>
              <a:t> </a:t>
            </a:r>
            <a:r>
              <a:rPr lang="ru-RU" sz="1600" dirty="0" err="1"/>
              <a:t>six</a:t>
            </a:r>
            <a:r>
              <a:rPr lang="ru-RU" sz="1600" dirty="0"/>
              <a:t> </a:t>
            </a:r>
            <a:r>
              <a:rPr lang="ru-RU" sz="1600" dirty="0" err="1"/>
              <a:t>sides</a:t>
            </a:r>
            <a:r>
              <a:rPr lang="ru-RU" sz="1600" dirty="0"/>
              <a:t>, </a:t>
            </a:r>
            <a:r>
              <a:rPr lang="ru-RU" sz="1600" dirty="0" err="1"/>
              <a:t>which</a:t>
            </a:r>
            <a:r>
              <a:rPr lang="ru-RU" sz="1600" dirty="0"/>
              <a:t> </a:t>
            </a:r>
            <a:r>
              <a:rPr lang="ru-RU" sz="1600" dirty="0" err="1"/>
              <a:t>allows</a:t>
            </a:r>
            <a:r>
              <a:rPr lang="ru-RU" sz="1600" dirty="0"/>
              <a:t> </a:t>
            </a:r>
            <a:r>
              <a:rPr lang="ru-RU" sz="1600" dirty="0" err="1"/>
              <a:t>creating</a:t>
            </a:r>
            <a:r>
              <a:rPr lang="ru-RU" sz="1600" dirty="0"/>
              <a:t> 3D </a:t>
            </a:r>
            <a:r>
              <a:rPr lang="ru-RU" sz="1600" dirty="0" err="1"/>
              <a:t>models</a:t>
            </a:r>
            <a:endParaRPr lang="ru-RU" sz="1600" dirty="0"/>
          </a:p>
        </p:txBody>
      </p:sp>
      <p:pic>
        <p:nvPicPr>
          <p:cNvPr id="19" name="Рисунок 18"/>
          <p:cNvPicPr>
            <a:picLocks noChangeAspect="1"/>
          </p:cNvPicPr>
          <p:nvPr/>
        </p:nvPicPr>
        <p:blipFill rotWithShape="1">
          <a:blip r:embed="rId9"/>
          <a:srcRect l="22647" t="61399" r="67257" b="23460"/>
          <a:stretch/>
        </p:blipFill>
        <p:spPr>
          <a:xfrm>
            <a:off x="6404519" y="4133617"/>
            <a:ext cx="1313646" cy="1107584"/>
          </a:xfrm>
          <a:prstGeom prst="rect">
            <a:avLst/>
          </a:prstGeom>
        </p:spPr>
      </p:pic>
      <p:sp>
        <p:nvSpPr>
          <p:cNvPr id="20" name="Прямоугольник 19"/>
          <p:cNvSpPr/>
          <p:nvPr/>
        </p:nvSpPr>
        <p:spPr>
          <a:xfrm>
            <a:off x="7614733" y="4106910"/>
            <a:ext cx="2150973" cy="369332"/>
          </a:xfrm>
          <a:prstGeom prst="rect">
            <a:avLst/>
          </a:prstGeom>
        </p:spPr>
        <p:txBody>
          <a:bodyPr wrap="none">
            <a:spAutoFit/>
          </a:bodyPr>
          <a:lstStyle/>
          <a:p>
            <a:r>
              <a:rPr lang="ru-RU" b="1" dirty="0" err="1">
                <a:solidFill>
                  <a:srgbClr val="FF5C0F"/>
                </a:solidFill>
              </a:rPr>
              <a:t>Three</a:t>
            </a:r>
            <a:r>
              <a:rPr lang="ru-RU" b="1" dirty="0">
                <a:solidFill>
                  <a:srgbClr val="FF5C0F"/>
                </a:solidFill>
              </a:rPr>
              <a:t> </a:t>
            </a:r>
            <a:r>
              <a:rPr lang="ru-RU" b="1" dirty="0" err="1">
                <a:solidFill>
                  <a:srgbClr val="FF5C0F"/>
                </a:solidFill>
              </a:rPr>
              <a:t>motherboards</a:t>
            </a:r>
            <a:endParaRPr lang="ru-RU" b="1" dirty="0">
              <a:solidFill>
                <a:srgbClr val="FF5C0F"/>
              </a:solidFill>
            </a:endParaRPr>
          </a:p>
        </p:txBody>
      </p:sp>
      <p:sp>
        <p:nvSpPr>
          <p:cNvPr id="22" name="Прямоугольник 21"/>
          <p:cNvSpPr/>
          <p:nvPr/>
        </p:nvSpPr>
        <p:spPr>
          <a:xfrm>
            <a:off x="7642521" y="4406098"/>
            <a:ext cx="6096000" cy="584775"/>
          </a:xfrm>
          <a:prstGeom prst="rect">
            <a:avLst/>
          </a:prstGeom>
        </p:spPr>
        <p:txBody>
          <a:bodyPr>
            <a:spAutoFit/>
          </a:bodyPr>
          <a:lstStyle/>
          <a:p>
            <a:r>
              <a:rPr lang="en-US" sz="1600" dirty="0" smtClean="0"/>
              <a:t>1 u</a:t>
            </a:r>
            <a:r>
              <a:rPr lang="ru-RU" sz="1600" dirty="0" err="1" smtClean="0"/>
              <a:t>nprogramm</a:t>
            </a:r>
            <a:r>
              <a:rPr lang="en-US" sz="1600" dirty="0" smtClean="0"/>
              <a:t>able </a:t>
            </a:r>
            <a:r>
              <a:rPr lang="ru-RU" sz="1600" dirty="0" err="1" smtClean="0"/>
              <a:t>and</a:t>
            </a:r>
            <a:r>
              <a:rPr lang="ru-RU" sz="1600" dirty="0" smtClean="0"/>
              <a:t> </a:t>
            </a:r>
            <a:r>
              <a:rPr lang="en-US" sz="1600" dirty="0" smtClean="0"/>
              <a:t>2</a:t>
            </a:r>
            <a:r>
              <a:rPr lang="ru-RU" sz="1600" dirty="0" smtClean="0"/>
              <a:t> </a:t>
            </a:r>
            <a:r>
              <a:rPr lang="ru-RU" sz="1600" dirty="0" err="1"/>
              <a:t>programmable</a:t>
            </a:r>
            <a:endParaRPr lang="ru-RU" sz="1600" dirty="0"/>
          </a:p>
          <a:p>
            <a:r>
              <a:rPr lang="ru-RU" sz="1600" dirty="0"/>
              <a:t>(</a:t>
            </a:r>
            <a:r>
              <a:rPr lang="ru-RU" sz="1600" dirty="0" err="1"/>
              <a:t>baseline</a:t>
            </a:r>
            <a:r>
              <a:rPr lang="ru-RU" sz="1600" dirty="0"/>
              <a:t> + </a:t>
            </a:r>
            <a:r>
              <a:rPr lang="ru-RU" sz="1600" dirty="0" err="1"/>
              <a:t>advanced</a:t>
            </a:r>
            <a:r>
              <a:rPr lang="ru-RU" sz="1600" dirty="0"/>
              <a:t>)</a:t>
            </a:r>
          </a:p>
        </p:txBody>
      </p:sp>
      <p:pic>
        <p:nvPicPr>
          <p:cNvPr id="41" name="Picture 6" descr="Картинки по запросу tick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6423" y="5905672"/>
            <a:ext cx="432000" cy="4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774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gerAopen"/>
          <p:cNvPicPr>
            <a:picLocks noChangeAspect="1" noChangeArrowheads="1"/>
          </p:cNvPicPr>
          <p:nvPr/>
        </p:nvPicPr>
        <p:blipFill rotWithShape="1">
          <a:blip r:embed="rId2">
            <a:extLst>
              <a:ext uri="{28A0092B-C50C-407E-A947-70E740481C1C}">
                <a14:useLocalDpi xmlns:a14="http://schemas.microsoft.com/office/drawing/2010/main" val="0"/>
              </a:ext>
            </a:extLst>
          </a:blip>
          <a:srcRect l="19881" r="23742"/>
          <a:stretch/>
        </p:blipFill>
        <p:spPr bwMode="auto">
          <a:xfrm>
            <a:off x="79513" y="1151065"/>
            <a:ext cx="5155096" cy="5219700"/>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с двумя скругленными соседними углами 18"/>
          <p:cNvSpPr/>
          <p:nvPr/>
        </p:nvSpPr>
        <p:spPr>
          <a:xfrm flipV="1">
            <a:off x="-793277" y="-75476"/>
            <a:ext cx="4272194" cy="719528"/>
          </a:xfrm>
          <a:prstGeom prst="round2SameRect">
            <a:avLst>
              <a:gd name="adj1" fmla="val 5000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983267" y="5897514"/>
            <a:ext cx="1199367" cy="400110"/>
          </a:xfrm>
          <a:prstGeom prst="rect">
            <a:avLst/>
          </a:prstGeom>
        </p:spPr>
        <p:txBody>
          <a:bodyPr wrap="none">
            <a:spAutoFit/>
          </a:bodyPr>
          <a:lstStyle/>
          <a:p>
            <a:pPr>
              <a:defRPr/>
            </a:pPr>
            <a:r>
              <a:rPr lang="en-US" sz="2000" b="1"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INTERN A</a:t>
            </a:r>
            <a:endParaRPr lang="ru-RU" sz="2000" b="1"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sp>
        <p:nvSpPr>
          <p:cNvPr id="21" name="Заголовок 1"/>
          <p:cNvSpPr txBox="1">
            <a:spLocks/>
          </p:cNvSpPr>
          <p:nvPr/>
        </p:nvSpPr>
        <p:spPr>
          <a:xfrm>
            <a:off x="3666186" y="189469"/>
            <a:ext cx="8525814" cy="3763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n-lt"/>
              </a:rPr>
              <a:t>Line of educational construction toy in robotics, neuroscience, systems of computer vision and additive technology "</a:t>
            </a:r>
            <a:r>
              <a:rPr lang="en-US" sz="2000" b="1" dirty="0">
                <a:solidFill>
                  <a:srgbClr val="FF6502"/>
                </a:solidFill>
                <a:effectLst>
                  <a:outerShdw blurRad="38100" dist="38100" dir="2700000" algn="tl">
                    <a:srgbClr val="000000">
                      <a:alpha val="43137"/>
                    </a:srgbClr>
                  </a:outerShdw>
                </a:effectLst>
                <a:latin typeface="+mn-lt"/>
              </a:rPr>
              <a:t>ROBOTRACK</a:t>
            </a:r>
            <a:r>
              <a:rPr lang="en-US" sz="2000" dirty="0">
                <a:latin typeface="+mn-lt"/>
              </a:rPr>
              <a:t>"</a:t>
            </a:r>
            <a:endParaRPr lang="ru-RU" sz="2200" dirty="0">
              <a:solidFill>
                <a:schemeClr val="bg1"/>
              </a:solidFill>
              <a:latin typeface="+mn-lt"/>
              <a:ea typeface="Tahoma" panose="020B0604030504040204" pitchFamily="34" charset="0"/>
              <a:cs typeface="Tahoma" panose="020B0604030504040204" pitchFamily="34" charset="0"/>
            </a:endParaRPr>
          </a:p>
        </p:txBody>
      </p:sp>
      <p:sp>
        <p:nvSpPr>
          <p:cNvPr id="27" name="Заголовок 1"/>
          <p:cNvSpPr txBox="1">
            <a:spLocks/>
          </p:cNvSpPr>
          <p:nvPr/>
        </p:nvSpPr>
        <p:spPr>
          <a:xfrm>
            <a:off x="605307" y="151862"/>
            <a:ext cx="3888864" cy="3297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smtClean="0">
                <a:solidFill>
                  <a:schemeClr val="bg1"/>
                </a:solidFill>
                <a:latin typeface="Constantia" panose="02030602050306030303" pitchFamily="18" charset="0"/>
                <a:ea typeface="Tahoma" panose="020B0604030504040204" pitchFamily="34" charset="0"/>
                <a:cs typeface="Tahoma" panose="020B0604030504040204" pitchFamily="34" charset="0"/>
              </a:rPr>
              <a:t>ROBOTRACK</a:t>
            </a:r>
            <a:endParaRPr lang="ru-RU" sz="2200" dirty="0">
              <a:solidFill>
                <a:schemeClr val="bg1"/>
              </a:solidFill>
              <a:latin typeface="Constantia" panose="02030602050306030303" pitchFamily="18" charset="0"/>
              <a:ea typeface="Tahoma" panose="020B0604030504040204" pitchFamily="34" charset="0"/>
              <a:cs typeface="Tahoma" panose="020B0604030504040204" pitchFamily="34" charset="0"/>
            </a:endParaRPr>
          </a:p>
        </p:txBody>
      </p:sp>
      <p:pic>
        <p:nvPicPr>
          <p:cNvPr id="24" name="Рисунок 23"/>
          <p:cNvPicPr>
            <a:picLocks noChangeAspect="1"/>
          </p:cNvPicPr>
          <p:nvPr/>
        </p:nvPicPr>
        <p:blipFill>
          <a:blip r:embed="rId3"/>
          <a:stretch>
            <a:fillRect/>
          </a:stretch>
        </p:blipFill>
        <p:spPr>
          <a:xfrm>
            <a:off x="5496248" y="2490777"/>
            <a:ext cx="762883" cy="792000"/>
          </a:xfrm>
          <a:prstGeom prst="rect">
            <a:avLst/>
          </a:prstGeom>
        </p:spPr>
      </p:pic>
      <p:sp>
        <p:nvSpPr>
          <p:cNvPr id="2" name="Прямоугольник 1"/>
          <p:cNvSpPr/>
          <p:nvPr/>
        </p:nvSpPr>
        <p:spPr>
          <a:xfrm>
            <a:off x="6387921" y="1714201"/>
            <a:ext cx="5776897" cy="4708981"/>
          </a:xfrm>
          <a:prstGeom prst="rect">
            <a:avLst/>
          </a:prstGeom>
        </p:spPr>
        <p:txBody>
          <a:bodyPr wrap="square">
            <a:spAutoFit/>
          </a:bodyPr>
          <a:lstStyle/>
          <a:p>
            <a:r>
              <a:rPr lang="en-US" sz="2000" dirty="0" smtClean="0"/>
              <a:t>Educational Construction Toy</a:t>
            </a:r>
            <a:r>
              <a:rPr lang="ru-RU" sz="2000" dirty="0" smtClean="0"/>
              <a:t> </a:t>
            </a:r>
            <a:r>
              <a:rPr lang="en-US" sz="2000" dirty="0" smtClean="0"/>
              <a:t>“INTERN A” </a:t>
            </a:r>
            <a:r>
              <a:rPr lang="ru-RU" sz="2000" dirty="0" err="1" smtClean="0"/>
              <a:t>is</a:t>
            </a:r>
            <a:r>
              <a:rPr lang="ru-RU" sz="2000" dirty="0" smtClean="0"/>
              <a:t> </a:t>
            </a:r>
            <a:r>
              <a:rPr lang="ru-RU" sz="2000" dirty="0" err="1"/>
              <a:t>equipped</a:t>
            </a:r>
            <a:r>
              <a:rPr lang="ru-RU" sz="2000" dirty="0"/>
              <a:t> </a:t>
            </a:r>
            <a:r>
              <a:rPr lang="ru-RU" sz="2000" dirty="0" err="1"/>
              <a:t>with</a:t>
            </a:r>
            <a:r>
              <a:rPr lang="ru-RU" sz="2000" dirty="0"/>
              <a:t> </a:t>
            </a:r>
            <a:r>
              <a:rPr lang="ru-RU" sz="2000" dirty="0" err="1"/>
              <a:t>methodical</a:t>
            </a:r>
            <a:r>
              <a:rPr lang="ru-RU" sz="2000" dirty="0"/>
              <a:t> </a:t>
            </a:r>
            <a:r>
              <a:rPr lang="ru-RU" sz="2000" dirty="0" err="1" smtClean="0"/>
              <a:t>recommendations</a:t>
            </a:r>
            <a:r>
              <a:rPr lang="ru-RU" sz="2000" dirty="0" smtClean="0"/>
              <a:t> </a:t>
            </a:r>
            <a:r>
              <a:rPr lang="en-US" sz="2000" dirty="0" smtClean="0"/>
              <a:t>and</a:t>
            </a:r>
            <a:r>
              <a:rPr lang="ru-RU" sz="2000" dirty="0" smtClean="0"/>
              <a:t>:</a:t>
            </a:r>
            <a:endParaRPr lang="en-US" sz="2000" dirty="0" smtClean="0"/>
          </a:p>
          <a:p>
            <a:endParaRPr lang="en-US" sz="2000" dirty="0" smtClean="0"/>
          </a:p>
          <a:p>
            <a:pPr marL="457200" indent="-457200">
              <a:buAutoNum type="arabicPeriod"/>
            </a:pPr>
            <a:r>
              <a:rPr lang="en-US" sz="2000" dirty="0"/>
              <a:t>Allows to form the </a:t>
            </a:r>
            <a:r>
              <a:rPr lang="en-US" sz="2000" dirty="0" smtClean="0"/>
              <a:t>basic skills </a:t>
            </a:r>
            <a:r>
              <a:rPr lang="en-US" sz="2000" dirty="0"/>
              <a:t>of programming </a:t>
            </a:r>
            <a:r>
              <a:rPr lang="en-US" sz="2000" dirty="0" smtClean="0"/>
              <a:t>and understanding </a:t>
            </a:r>
            <a:r>
              <a:rPr lang="en-US" sz="2000" dirty="0"/>
              <a:t>the work of </a:t>
            </a:r>
            <a:r>
              <a:rPr lang="en-US" sz="2000" dirty="0" smtClean="0"/>
              <a:t>real </a:t>
            </a:r>
            <a:r>
              <a:rPr lang="en-US" sz="2000" dirty="0"/>
              <a:t>structures and mechanisms. Simple software and detailed instructions help to design and program a variety of robot models presented in the </a:t>
            </a:r>
            <a:r>
              <a:rPr lang="en-US" sz="2000" dirty="0" smtClean="0"/>
              <a:t>Intern A Kit.</a:t>
            </a:r>
          </a:p>
          <a:p>
            <a:endParaRPr lang="en-US" sz="2000" dirty="0"/>
          </a:p>
          <a:p>
            <a:pPr marL="457200" indent="-457200">
              <a:buFont typeface="+mj-lt"/>
              <a:buAutoNum type="arabicPeriod" startAt="2"/>
            </a:pPr>
            <a:r>
              <a:rPr lang="en-US" sz="2000" dirty="0" smtClean="0"/>
              <a:t>Contains not </a:t>
            </a:r>
            <a:r>
              <a:rPr lang="en-US" sz="2000" dirty="0" smtClean="0"/>
              <a:t>less than </a:t>
            </a:r>
            <a:r>
              <a:rPr lang="en-US" sz="2000" dirty="0" smtClean="0">
                <a:solidFill>
                  <a:srgbClr val="FF6600"/>
                </a:solidFill>
              </a:rPr>
              <a:t>70</a:t>
            </a:r>
            <a:r>
              <a:rPr lang="en-US" sz="2000" b="1" dirty="0" smtClean="0">
                <a:solidFill>
                  <a:srgbClr val="FF6600"/>
                </a:solidFill>
              </a:rPr>
              <a:t> </a:t>
            </a:r>
            <a:r>
              <a:rPr lang="en-US" sz="2000" dirty="0" smtClean="0">
                <a:solidFill>
                  <a:srgbClr val="FF6600"/>
                </a:solidFill>
              </a:rPr>
              <a:t>d</a:t>
            </a:r>
            <a:r>
              <a:rPr lang="ru-RU" sz="2000" dirty="0" err="1" smtClean="0">
                <a:solidFill>
                  <a:srgbClr val="FF6600"/>
                </a:solidFill>
              </a:rPr>
              <a:t>etailed</a:t>
            </a:r>
            <a:r>
              <a:rPr lang="ru-RU" sz="2000" dirty="0" smtClean="0">
                <a:solidFill>
                  <a:srgbClr val="FF6600"/>
                </a:solidFill>
              </a:rPr>
              <a:t> </a:t>
            </a:r>
            <a:r>
              <a:rPr lang="en-US" sz="2000" dirty="0">
                <a:solidFill>
                  <a:srgbClr val="FF6600"/>
                </a:solidFill>
              </a:rPr>
              <a:t>instructions </a:t>
            </a:r>
            <a:r>
              <a:rPr lang="en-US" sz="2000" dirty="0"/>
              <a:t>for </a:t>
            </a:r>
            <a:r>
              <a:rPr lang="en-US" sz="2000" dirty="0" smtClean="0"/>
              <a:t>assembling</a:t>
            </a:r>
            <a:r>
              <a:rPr lang="ru-RU" sz="2000" dirty="0" smtClean="0"/>
              <a:t> </a:t>
            </a:r>
            <a:r>
              <a:rPr lang="en-US" sz="2000" dirty="0" smtClean="0"/>
              <a:t>the </a:t>
            </a:r>
            <a:r>
              <a:rPr lang="ru-RU" sz="2000" dirty="0" err="1" smtClean="0"/>
              <a:t>model</a:t>
            </a:r>
            <a:r>
              <a:rPr lang="en-US" sz="2000" dirty="0" smtClean="0"/>
              <a:t>s</a:t>
            </a:r>
            <a:r>
              <a:rPr lang="ru-RU" sz="2000" dirty="0" smtClean="0"/>
              <a:t>.</a:t>
            </a:r>
            <a:endParaRPr lang="en-US" sz="2000" dirty="0" smtClean="0"/>
          </a:p>
          <a:p>
            <a:endParaRPr lang="en-US" sz="2000" dirty="0" smtClean="0"/>
          </a:p>
          <a:p>
            <a:pPr marL="457200" indent="-457200">
              <a:buFont typeface="+mj-lt"/>
              <a:buAutoNum type="arabicPeriod" startAt="3"/>
            </a:pPr>
            <a:r>
              <a:rPr lang="en-US" sz="2000" dirty="0"/>
              <a:t>Elements of the designer are made of a durable material, </a:t>
            </a:r>
            <a:r>
              <a:rPr lang="en-US" sz="2000" dirty="0" smtClean="0"/>
              <a:t>it can </a:t>
            </a:r>
            <a:r>
              <a:rPr lang="en-US" sz="2000" dirty="0"/>
              <a:t>be used in any robotic design.</a:t>
            </a:r>
          </a:p>
          <a:p>
            <a:endParaRPr lang="ru-RU" sz="2000" dirty="0"/>
          </a:p>
        </p:txBody>
      </p:sp>
      <p:pic>
        <p:nvPicPr>
          <p:cNvPr id="26" name="Рисунок 25"/>
          <p:cNvPicPr>
            <a:picLocks noChangeAspect="1"/>
          </p:cNvPicPr>
          <p:nvPr/>
        </p:nvPicPr>
        <p:blipFill rotWithShape="1">
          <a:blip r:embed="rId4"/>
          <a:srcRect l="22252" t="48900" r="68642" b="35079"/>
          <a:stretch/>
        </p:blipFill>
        <p:spPr>
          <a:xfrm>
            <a:off x="5473771" y="4288203"/>
            <a:ext cx="800701" cy="792000"/>
          </a:xfrm>
          <a:prstGeom prst="rect">
            <a:avLst/>
          </a:prstGeom>
        </p:spPr>
      </p:pic>
      <p:sp>
        <p:nvSpPr>
          <p:cNvPr id="13" name="TextBox 13"/>
          <p:cNvSpPr txBox="1">
            <a:spLocks noChangeArrowheads="1"/>
          </p:cNvSpPr>
          <p:nvPr/>
        </p:nvSpPr>
        <p:spPr bwMode="auto">
          <a:xfrm>
            <a:off x="1466422" y="68792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FOR BASIC GENERAL EDUCATION </a:t>
            </a:r>
            <a:r>
              <a:rPr lang="en-US" altLang="ru-RU" b="1" dirty="0">
                <a:effectLst>
                  <a:outerShdw blurRad="38100" dist="38100" dir="2700000" algn="tl">
                    <a:srgbClr val="000000">
                      <a:alpha val="43137"/>
                    </a:srgbClr>
                  </a:outerShdw>
                </a:effectLst>
                <a:latin typeface="Calibri" panose="020F0502020204030204" pitchFamily="34" charset="0"/>
              </a:rPr>
              <a:t>AND  </a:t>
            </a:r>
            <a:r>
              <a:rPr lang="en-US" altLang="ru-RU" b="1" dirty="0" smtClean="0">
                <a:effectLst>
                  <a:outerShdw blurRad="38100" dist="38100" dir="2700000" algn="tl">
                    <a:srgbClr val="000000">
                      <a:alpha val="43137"/>
                    </a:srgbClr>
                  </a:outerShdw>
                </a:effectLst>
                <a:latin typeface="Calibri" panose="020F0502020204030204" pitchFamily="34" charset="0"/>
              </a:rPr>
              <a:t>ADDITIONAL EDUCATION</a:t>
            </a:r>
          </a:p>
          <a:p>
            <a:pPr algn="ctr" eaLnBrk="1" hangingPunct="1">
              <a:defRPr/>
            </a:pPr>
            <a:r>
              <a:rPr lang="en-US" altLang="ru-RU" b="1" dirty="0" smtClean="0">
                <a:effectLst>
                  <a:outerShdw blurRad="38100" dist="38100" dir="2700000" algn="tl">
                    <a:srgbClr val="000000">
                      <a:alpha val="43137"/>
                    </a:srgbClr>
                  </a:outerShdw>
                </a:effectLst>
                <a:latin typeface="Calibri" panose="020F0502020204030204" pitchFamily="34" charset="0"/>
              </a:rPr>
              <a:t>(7-9 years old) </a:t>
            </a:r>
          </a:p>
        </p:txBody>
      </p:sp>
      <p:pic>
        <p:nvPicPr>
          <p:cNvPr id="15" name="Рисунок 14"/>
          <p:cNvPicPr>
            <a:picLocks noChangeAspect="1"/>
          </p:cNvPicPr>
          <p:nvPr/>
        </p:nvPicPr>
        <p:blipFill rotWithShape="1">
          <a:blip r:embed="rId4"/>
          <a:srcRect l="22252" t="48900" r="68642" b="35079"/>
          <a:stretch/>
        </p:blipFill>
        <p:spPr>
          <a:xfrm>
            <a:off x="5453895" y="5222479"/>
            <a:ext cx="800701" cy="792000"/>
          </a:xfrm>
          <a:prstGeom prst="rect">
            <a:avLst/>
          </a:prstGeom>
        </p:spPr>
      </p:pic>
    </p:spTree>
    <p:extLst>
      <p:ext uri="{BB962C8B-B14F-4D97-AF65-F5344CB8AC3E}">
        <p14:creationId xmlns:p14="http://schemas.microsoft.com/office/powerpoint/2010/main" val="118141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3194</TotalTime>
  <Words>2868</Words>
  <Application>Microsoft Office PowerPoint</Application>
  <PresentationFormat>Широкоэкранный</PresentationFormat>
  <Paragraphs>313</Paragraphs>
  <Slides>28</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28</vt:i4>
      </vt:variant>
    </vt:vector>
  </HeadingPairs>
  <TitlesOfParts>
    <vt:vector size="37" baseType="lpstr">
      <vt:lpstr>MS Mincho</vt:lpstr>
      <vt:lpstr>Arial</vt:lpstr>
      <vt:lpstr>Calibri</vt:lpstr>
      <vt:lpstr>Calibri Light</vt:lpstr>
      <vt:lpstr>Cambria</vt:lpstr>
      <vt:lpstr>Constantia</vt:lpstr>
      <vt:lpstr>Tahoma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RePack by Diakov</cp:lastModifiedBy>
  <cp:revision>211</cp:revision>
  <dcterms:created xsi:type="dcterms:W3CDTF">2017-11-07T07:59:17Z</dcterms:created>
  <dcterms:modified xsi:type="dcterms:W3CDTF">2018-01-12T07:39:57Z</dcterms:modified>
</cp:coreProperties>
</file>