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66" r:id="rId3"/>
    <p:sldId id="267" r:id="rId4"/>
    <p:sldId id="265" r:id="rId5"/>
    <p:sldId id="264" r:id="rId6"/>
    <p:sldId id="258" r:id="rId7"/>
    <p:sldId id="259" r:id="rId8"/>
    <p:sldId id="270" r:id="rId9"/>
    <p:sldId id="260" r:id="rId10"/>
    <p:sldId id="261" r:id="rId11"/>
    <p:sldId id="262" r:id="rId12"/>
    <p:sldId id="268" r:id="rId13"/>
    <p:sldId id="271" r:id="rId14"/>
  </p:sldIdLst>
  <p:sldSz cx="6858000" cy="51435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CC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416" y="10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8E965-88C1-42CA-BF4A-932D5ADF08F2}" type="datetimeFigureOut">
              <a:rPr lang="ru-RU" smtClean="0"/>
              <a:t>06.07.2018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78246-4FFB-4833-92BB-80B2EFE94C3D}" type="slidenum">
              <a:rPr lang="ru-RU" smtClean="0"/>
              <a:t>‹#›</a:t>
            </a:fld>
            <a:endParaRPr lang="ru-RU"/>
          </a:p>
        </p:txBody>
      </p:sp>
    </p:spTree>
    <p:extLst>
      <p:ext uri="{BB962C8B-B14F-4D97-AF65-F5344CB8AC3E}">
        <p14:creationId xmlns:p14="http://schemas.microsoft.com/office/powerpoint/2010/main" val="206177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678246-4FFB-4833-92BB-80B2EFE94C3D}" type="slidenum">
              <a:rPr lang="ru-RU" smtClean="0"/>
              <a:t>5</a:t>
            </a:fld>
            <a:endParaRPr lang="ru-RU"/>
          </a:p>
        </p:txBody>
      </p:sp>
    </p:spTree>
    <p:extLst>
      <p:ext uri="{BB962C8B-B14F-4D97-AF65-F5344CB8AC3E}">
        <p14:creationId xmlns:p14="http://schemas.microsoft.com/office/powerpoint/2010/main" val="2045952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6858002" cy="51435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25179" y="841772"/>
            <a:ext cx="4945261" cy="1790700"/>
          </a:xfrm>
        </p:spPr>
        <p:txBody>
          <a:bodyPr anchor="b">
            <a:normAutofit/>
          </a:bodyPr>
          <a:lstStyle>
            <a:lvl1pPr algn="l">
              <a:defRPr sz="3600"/>
            </a:lvl1pPr>
          </a:lstStyle>
          <a:p>
            <a:r>
              <a:rPr lang="ru-RU"/>
              <a:t>Образец заголовка</a:t>
            </a:r>
            <a:endParaRPr lang="en-US" dirty="0"/>
          </a:p>
        </p:txBody>
      </p:sp>
      <p:sp>
        <p:nvSpPr>
          <p:cNvPr id="3" name="Subtitle 2"/>
          <p:cNvSpPr>
            <a:spLocks noGrp="1"/>
          </p:cNvSpPr>
          <p:nvPr>
            <p:ph type="subTitle" idx="1"/>
          </p:nvPr>
        </p:nvSpPr>
        <p:spPr>
          <a:xfrm>
            <a:off x="1425179" y="2701528"/>
            <a:ext cx="494526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4350789" y="4057652"/>
            <a:ext cx="1543050" cy="273844"/>
          </a:xfrm>
        </p:spPr>
        <p:txBody>
          <a:bodyPr/>
          <a:lstStyle/>
          <a:p>
            <a:fld id="{9CC12D2D-E997-4592-8220-DF3E09CE1C22}" type="datetimeFigureOut">
              <a:rPr lang="ru-RU" smtClean="0"/>
              <a:t>06.07.2018</a:t>
            </a:fld>
            <a:endParaRPr lang="ru-RU"/>
          </a:p>
        </p:txBody>
      </p:sp>
      <p:sp>
        <p:nvSpPr>
          <p:cNvPr id="5" name="Footer Placeholder 4"/>
          <p:cNvSpPr>
            <a:spLocks noGrp="1"/>
          </p:cNvSpPr>
          <p:nvPr>
            <p:ph type="ftr" sz="quarter" idx="11"/>
          </p:nvPr>
        </p:nvSpPr>
        <p:spPr>
          <a:xfrm>
            <a:off x="1425178" y="4057652"/>
            <a:ext cx="2882749" cy="273844"/>
          </a:xfrm>
        </p:spPr>
        <p:txBody>
          <a:bodyPr/>
          <a:lstStyle/>
          <a:p>
            <a:endParaRPr lang="ru-RU"/>
          </a:p>
        </p:txBody>
      </p:sp>
      <p:sp>
        <p:nvSpPr>
          <p:cNvPr id="6" name="Slide Number Placeholder 5"/>
          <p:cNvSpPr>
            <a:spLocks noGrp="1"/>
          </p:cNvSpPr>
          <p:nvPr>
            <p:ph type="sldNum" sz="quarter" idx="12"/>
          </p:nvPr>
        </p:nvSpPr>
        <p:spPr>
          <a:xfrm>
            <a:off x="5936703" y="4057650"/>
            <a:ext cx="433738" cy="273844"/>
          </a:xfrm>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384633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2043" y="3228499"/>
            <a:ext cx="5575700" cy="614516"/>
          </a:xfrm>
        </p:spPr>
        <p:txBody>
          <a:bodyPr anchor="b">
            <a:normAutofit/>
          </a:bodyPr>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42043" y="454819"/>
            <a:ext cx="5575700" cy="2474834"/>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642018" y="3843015"/>
            <a:ext cx="5574858"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3238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42070" y="457200"/>
            <a:ext cx="5572100" cy="2571750"/>
          </a:xfrm>
        </p:spPr>
        <p:txBody>
          <a:bodyPr anchor="ctr">
            <a:normAutofit/>
          </a:bodyPr>
          <a:lstStyle>
            <a:lvl1pPr>
              <a:defRPr sz="2700"/>
            </a:lvl1pPr>
          </a:lstStyle>
          <a:p>
            <a:r>
              <a:rPr lang="ru-RU"/>
              <a:t>Образец заголовка</a:t>
            </a:r>
            <a:endParaRPr lang="en-US" dirty="0"/>
          </a:p>
        </p:txBody>
      </p:sp>
      <p:sp>
        <p:nvSpPr>
          <p:cNvPr id="4" name="Text Placeholder 3"/>
          <p:cNvSpPr>
            <a:spLocks noGrp="1"/>
          </p:cNvSpPr>
          <p:nvPr>
            <p:ph type="body" sz="half" idx="2"/>
          </p:nvPr>
        </p:nvSpPr>
        <p:spPr>
          <a:xfrm>
            <a:off x="642044" y="3314701"/>
            <a:ext cx="5571258"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253409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3494" y="457200"/>
            <a:ext cx="5232798" cy="2061322"/>
          </a:xfrm>
        </p:spPr>
        <p:txBody>
          <a:bodyPr anchor="ctr">
            <a:normAutofit/>
          </a:bodyPr>
          <a:lstStyle>
            <a:lvl1pPr>
              <a:defRPr sz="2700"/>
            </a:lvl1pPr>
          </a:lstStyle>
          <a:p>
            <a:r>
              <a:rPr lang="ru-RU"/>
              <a:t>Образец заголовка</a:t>
            </a:r>
            <a:endParaRPr lang="en-US" dirty="0"/>
          </a:p>
        </p:txBody>
      </p:sp>
      <p:sp>
        <p:nvSpPr>
          <p:cNvPr id="12" name="Text Placeholder 3"/>
          <p:cNvSpPr>
            <a:spLocks noGrp="1"/>
          </p:cNvSpPr>
          <p:nvPr>
            <p:ph type="body" sz="half" idx="13"/>
          </p:nvPr>
        </p:nvSpPr>
        <p:spPr>
          <a:xfrm>
            <a:off x="967863" y="2524168"/>
            <a:ext cx="4923168"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4" name="Text Placeholder 3"/>
          <p:cNvSpPr>
            <a:spLocks noGrp="1"/>
          </p:cNvSpPr>
          <p:nvPr>
            <p:ph type="body" sz="half" idx="2"/>
          </p:nvPr>
        </p:nvSpPr>
        <p:spPr>
          <a:xfrm>
            <a:off x="642043" y="3232439"/>
            <a:ext cx="5572127"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
        <p:nvSpPr>
          <p:cNvPr id="52" name="TextBox 51"/>
          <p:cNvSpPr txBox="1"/>
          <p:nvPr/>
        </p:nvSpPr>
        <p:spPr>
          <a:xfrm>
            <a:off x="522434" y="538844"/>
            <a:ext cx="3429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53" name="TextBox 52"/>
          <p:cNvSpPr txBox="1"/>
          <p:nvPr/>
        </p:nvSpPr>
        <p:spPr>
          <a:xfrm>
            <a:off x="5863105" y="2073729"/>
            <a:ext cx="3429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Tree>
    <p:extLst>
      <p:ext uri="{BB962C8B-B14F-4D97-AF65-F5344CB8AC3E}">
        <p14:creationId xmlns:p14="http://schemas.microsoft.com/office/powerpoint/2010/main" val="368660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42044" y="1600532"/>
            <a:ext cx="5572126" cy="1883876"/>
          </a:xfrm>
        </p:spPr>
        <p:txBody>
          <a:bodyPr anchor="b">
            <a:normAutofit/>
          </a:bodyPr>
          <a:lstStyle>
            <a:lvl1pPr>
              <a:defRPr sz="2700"/>
            </a:lvl1pPr>
          </a:lstStyle>
          <a:p>
            <a:r>
              <a:rPr lang="ru-RU"/>
              <a:t>Образец заголовка</a:t>
            </a:r>
            <a:endParaRPr lang="en-US" dirty="0"/>
          </a:p>
        </p:txBody>
      </p:sp>
      <p:sp>
        <p:nvSpPr>
          <p:cNvPr id="4" name="Text Placeholder 3"/>
          <p:cNvSpPr>
            <a:spLocks noGrp="1"/>
          </p:cNvSpPr>
          <p:nvPr>
            <p:ph type="body" sz="half" idx="2"/>
          </p:nvPr>
        </p:nvSpPr>
        <p:spPr>
          <a:xfrm>
            <a:off x="642018" y="3493241"/>
            <a:ext cx="5571284"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525470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42046" y="457200"/>
            <a:ext cx="5572124" cy="142875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42043" y="2005847"/>
            <a:ext cx="1798256" cy="51435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8" name="Text Placeholder 3"/>
          <p:cNvSpPr>
            <a:spLocks noGrp="1"/>
          </p:cNvSpPr>
          <p:nvPr>
            <p:ph type="body" sz="half" idx="15"/>
          </p:nvPr>
        </p:nvSpPr>
        <p:spPr>
          <a:xfrm>
            <a:off x="642044" y="2520197"/>
            <a:ext cx="1797324"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9" name="Text Placeholder 4"/>
          <p:cNvSpPr>
            <a:spLocks noGrp="1"/>
          </p:cNvSpPr>
          <p:nvPr>
            <p:ph type="body" sz="quarter" idx="3"/>
          </p:nvPr>
        </p:nvSpPr>
        <p:spPr>
          <a:xfrm>
            <a:off x="2539557" y="2008226"/>
            <a:ext cx="1791217" cy="51435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0" name="Text Placeholder 3"/>
          <p:cNvSpPr>
            <a:spLocks noGrp="1"/>
          </p:cNvSpPr>
          <p:nvPr>
            <p:ph type="body" sz="half" idx="16"/>
          </p:nvPr>
        </p:nvSpPr>
        <p:spPr>
          <a:xfrm>
            <a:off x="2539556" y="2522576"/>
            <a:ext cx="1791719"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1" name="Text Placeholder 4"/>
          <p:cNvSpPr>
            <a:spLocks noGrp="1"/>
          </p:cNvSpPr>
          <p:nvPr>
            <p:ph type="body" sz="quarter" idx="13"/>
          </p:nvPr>
        </p:nvSpPr>
        <p:spPr>
          <a:xfrm>
            <a:off x="4416999" y="2005847"/>
            <a:ext cx="1797170" cy="51435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2" name="Text Placeholder 3"/>
          <p:cNvSpPr>
            <a:spLocks noGrp="1"/>
          </p:cNvSpPr>
          <p:nvPr>
            <p:ph type="body" sz="half" idx="17"/>
          </p:nvPr>
        </p:nvSpPr>
        <p:spPr>
          <a:xfrm>
            <a:off x="4416999" y="2520197"/>
            <a:ext cx="1797170"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3" name="Date Placeholder 2"/>
          <p:cNvSpPr>
            <a:spLocks noGrp="1"/>
          </p:cNvSpPr>
          <p:nvPr>
            <p:ph type="dt" sz="half" idx="10"/>
          </p:nvPr>
        </p:nvSpPr>
        <p:spPr/>
        <p:txBody>
          <a:bodyPr/>
          <a:lstStyle/>
          <a:p>
            <a:fld id="{9CC12D2D-E997-4592-8220-DF3E09CE1C22}" type="datetimeFigureOut">
              <a:rPr lang="ru-RU" smtClean="0"/>
              <a:t>06.07.2018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248741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42045" y="457200"/>
            <a:ext cx="5572124" cy="142875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42045" y="3303447"/>
            <a:ext cx="1797323"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Picture Placeholder 2"/>
          <p:cNvSpPr>
            <a:spLocks noGrp="1" noChangeAspect="1"/>
          </p:cNvSpPr>
          <p:nvPr>
            <p:ph type="pic" idx="15"/>
          </p:nvPr>
        </p:nvSpPr>
        <p:spPr>
          <a:xfrm>
            <a:off x="642045" y="2000249"/>
            <a:ext cx="1797323"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642045" y="3735645"/>
            <a:ext cx="1797323"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22" name="Text Placeholder 4"/>
          <p:cNvSpPr>
            <a:spLocks noGrp="1"/>
          </p:cNvSpPr>
          <p:nvPr>
            <p:ph type="body" sz="quarter" idx="3"/>
          </p:nvPr>
        </p:nvSpPr>
        <p:spPr>
          <a:xfrm>
            <a:off x="2525093" y="3303447"/>
            <a:ext cx="1800225"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3" name="Picture Placeholder 2"/>
          <p:cNvSpPr>
            <a:spLocks noGrp="1" noChangeAspect="1"/>
          </p:cNvSpPr>
          <p:nvPr>
            <p:ph type="pic" idx="21"/>
          </p:nvPr>
        </p:nvSpPr>
        <p:spPr>
          <a:xfrm>
            <a:off x="2525093" y="2000249"/>
            <a:ext cx="1799404"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2524271" y="3735643"/>
            <a:ext cx="1800225"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25" name="Text Placeholder 4"/>
          <p:cNvSpPr>
            <a:spLocks noGrp="1"/>
          </p:cNvSpPr>
          <p:nvPr>
            <p:ph type="body" sz="quarter" idx="13"/>
          </p:nvPr>
        </p:nvSpPr>
        <p:spPr>
          <a:xfrm>
            <a:off x="4417070" y="3303446"/>
            <a:ext cx="1794792"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6" name="Picture Placeholder 2"/>
          <p:cNvSpPr>
            <a:spLocks noGrp="1" noChangeAspect="1"/>
          </p:cNvSpPr>
          <p:nvPr>
            <p:ph type="pic" idx="22"/>
          </p:nvPr>
        </p:nvSpPr>
        <p:spPr>
          <a:xfrm>
            <a:off x="4417000" y="2000249"/>
            <a:ext cx="179717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4416999" y="3735642"/>
            <a:ext cx="1797170"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3" name="Date Placeholder 2"/>
          <p:cNvSpPr>
            <a:spLocks noGrp="1"/>
          </p:cNvSpPr>
          <p:nvPr>
            <p:ph type="dt" sz="half" idx="10"/>
          </p:nvPr>
        </p:nvSpPr>
        <p:spPr/>
        <p:txBody>
          <a:bodyPr/>
          <a:lstStyle/>
          <a:p>
            <a:fld id="{9CC12D2D-E997-4592-8220-DF3E09CE1C22}" type="datetimeFigureOut">
              <a:rPr lang="ru-RU" smtClean="0"/>
              <a:t>06.07.2018</a:t>
            </a:fld>
            <a:endParaRPr lang="ru-RU"/>
          </a:p>
        </p:txBody>
      </p:sp>
      <p:sp>
        <p:nvSpPr>
          <p:cNvPr id="4" name="Footer Placeholder 3"/>
          <p:cNvSpPr>
            <a:spLocks noGrp="1"/>
          </p:cNvSpPr>
          <p:nvPr>
            <p:ph type="ftr" sz="quarter" idx="11"/>
          </p:nvPr>
        </p:nvSpPr>
        <p:spPr/>
        <p:txBody>
          <a:bodyPr/>
          <a:lstStyle>
            <a:lvl1pPr>
              <a:defRPr cap="all" baseline="0"/>
            </a:lvl1pPr>
          </a:lstStyle>
          <a:p>
            <a:endParaRPr lang="ru-RU"/>
          </a:p>
        </p:txBody>
      </p:sp>
      <p:sp>
        <p:nvSpPr>
          <p:cNvPr id="5" name="Slide Number Placeholder 4"/>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40327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CC12D2D-E997-4592-8220-DF3E09CE1C22}" type="datetimeFigureOut">
              <a:rPr lang="ru-RU" smtClean="0"/>
              <a:t>06.07.2018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369593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6351" y="457200"/>
            <a:ext cx="1127819" cy="38862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42043" y="457200"/>
            <a:ext cx="4358582" cy="3886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CC12D2D-E997-4592-8220-DF3E09CE1C22}" type="datetimeFigureOut">
              <a:rPr lang="ru-RU" smtClean="0"/>
              <a:t>06.07.2018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391602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642046" y="463888"/>
            <a:ext cx="5572124" cy="1108928"/>
          </a:xfrm>
        </p:spPr>
        <p:txBody>
          <a:bodyPr/>
          <a:lstStyle/>
          <a:p>
            <a:r>
              <a:rPr lang="ru-RU"/>
              <a:t>Образец заголовка</a:t>
            </a:r>
            <a:endParaRPr lang="en-US" dirty="0"/>
          </a:p>
        </p:txBody>
      </p:sp>
      <p:sp>
        <p:nvSpPr>
          <p:cNvPr id="48" name="Content Placeholder 2"/>
          <p:cNvSpPr>
            <a:spLocks noGrp="1"/>
          </p:cNvSpPr>
          <p:nvPr>
            <p:ph idx="1"/>
          </p:nvPr>
        </p:nvSpPr>
        <p:spPr>
          <a:xfrm>
            <a:off x="642046" y="1687115"/>
            <a:ext cx="5572124" cy="265628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9" name="Date Placeholder 3"/>
          <p:cNvSpPr>
            <a:spLocks noGrp="1"/>
          </p:cNvSpPr>
          <p:nvPr>
            <p:ph type="dt" sz="half" idx="10"/>
          </p:nvPr>
        </p:nvSpPr>
        <p:spPr>
          <a:xfrm>
            <a:off x="4194518" y="4412458"/>
            <a:ext cx="1543050" cy="273844"/>
          </a:xfrm>
        </p:spPr>
        <p:txBody>
          <a:bodyPr/>
          <a:lstStyle/>
          <a:p>
            <a:fld id="{9CC12D2D-E997-4592-8220-DF3E09CE1C22}" type="datetimeFigureOut">
              <a:rPr lang="ru-RU" smtClean="0"/>
              <a:t>06.07.2018</a:t>
            </a:fld>
            <a:endParaRPr lang="ru-RU"/>
          </a:p>
        </p:txBody>
      </p:sp>
      <p:sp>
        <p:nvSpPr>
          <p:cNvPr id="50" name="Footer Placeholder 4"/>
          <p:cNvSpPr>
            <a:spLocks noGrp="1"/>
          </p:cNvSpPr>
          <p:nvPr>
            <p:ph type="ftr" sz="quarter" idx="11"/>
          </p:nvPr>
        </p:nvSpPr>
        <p:spPr>
          <a:xfrm>
            <a:off x="642044" y="4412457"/>
            <a:ext cx="3509612" cy="273844"/>
          </a:xfrm>
        </p:spPr>
        <p:txBody>
          <a:bodyPr/>
          <a:lstStyle/>
          <a:p>
            <a:endParaRPr lang="ru-RU"/>
          </a:p>
        </p:txBody>
      </p:sp>
      <p:sp>
        <p:nvSpPr>
          <p:cNvPr id="51" name="Slide Number Placeholder 5"/>
          <p:cNvSpPr>
            <a:spLocks noGrp="1"/>
          </p:cNvSpPr>
          <p:nvPr>
            <p:ph type="sldNum" sz="quarter" idx="12"/>
          </p:nvPr>
        </p:nvSpPr>
        <p:spPr>
          <a:xfrm>
            <a:off x="5780431" y="4412457"/>
            <a:ext cx="433738" cy="273844"/>
          </a:xfrm>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397299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42044" y="1064421"/>
            <a:ext cx="5572125" cy="2139553"/>
          </a:xfrm>
        </p:spPr>
        <p:txBody>
          <a:bodyPr anchor="b">
            <a:normAutofit/>
          </a:bodyPr>
          <a:lstStyle>
            <a:lvl1pPr>
              <a:defRPr sz="2700"/>
            </a:lvl1pPr>
          </a:lstStyle>
          <a:p>
            <a:r>
              <a:rPr lang="ru-RU"/>
              <a:t>Образец заголовка</a:t>
            </a:r>
            <a:endParaRPr lang="en-US" dirty="0"/>
          </a:p>
        </p:txBody>
      </p:sp>
      <p:sp>
        <p:nvSpPr>
          <p:cNvPr id="3" name="Text Placeholder 2"/>
          <p:cNvSpPr>
            <a:spLocks noGrp="1"/>
          </p:cNvSpPr>
          <p:nvPr>
            <p:ph type="body" idx="1"/>
          </p:nvPr>
        </p:nvSpPr>
        <p:spPr>
          <a:xfrm>
            <a:off x="642044" y="3318272"/>
            <a:ext cx="5572125"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CC12D2D-E997-4592-8220-DF3E09CE1C22}" type="datetimeFigureOut">
              <a:rPr lang="ru-RU" smtClean="0"/>
              <a:t>06.07.2018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9832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42044" y="1687114"/>
            <a:ext cx="2744094" cy="265628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471863" y="1687114"/>
            <a:ext cx="2742306" cy="265628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52454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42044" y="464346"/>
            <a:ext cx="5572125" cy="110847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09177" y="1687115"/>
            <a:ext cx="257696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42044" y="2305049"/>
            <a:ext cx="2744095" cy="20383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638994" y="1687114"/>
            <a:ext cx="2575174"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471863" y="2305049"/>
            <a:ext cx="2742306" cy="20383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CC12D2D-E997-4592-8220-DF3E09CE1C22}" type="datetimeFigureOut">
              <a:rPr lang="ru-RU" smtClean="0"/>
              <a:t>06.07.2018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131295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CC12D2D-E997-4592-8220-DF3E09CE1C22}" type="datetimeFigureOut">
              <a:rPr lang="ru-RU" smtClean="0"/>
              <a:t>06.07.2018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233417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12D2D-E997-4592-8220-DF3E09CE1C22}" type="datetimeFigureOut">
              <a:rPr lang="ru-RU" smtClean="0"/>
              <a:t>06.07.2018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17542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5022" y="457201"/>
            <a:ext cx="2169021" cy="1229913"/>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2900363" y="444499"/>
            <a:ext cx="3313805" cy="3898901"/>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45022" y="1687114"/>
            <a:ext cx="2169021"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7355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2046" y="457200"/>
            <a:ext cx="2815472" cy="1229915"/>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624650" y="457200"/>
            <a:ext cx="2589520" cy="38862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24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642044" y="1687114"/>
            <a:ext cx="281547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9CC12D2D-E997-4592-8220-DF3E09CE1C22}" type="datetimeFigureOut">
              <a:rPr lang="ru-RU" smtClean="0"/>
              <a:t>06.07.2018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62A3197-BA16-4C2D-BECB-4785C16A9042}" type="slidenum">
              <a:rPr lang="ru-RU" smtClean="0"/>
              <a:t>‹#›</a:t>
            </a:fld>
            <a:endParaRPr lang="ru-RU"/>
          </a:p>
        </p:txBody>
      </p:sp>
    </p:spTree>
    <p:extLst>
      <p:ext uri="{BB962C8B-B14F-4D97-AF65-F5344CB8AC3E}">
        <p14:creationId xmlns:p14="http://schemas.microsoft.com/office/powerpoint/2010/main" val="27939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6858002" cy="51435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0"/>
            <a:ext cx="6781331" cy="51435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642046" y="463888"/>
            <a:ext cx="5572124"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42046" y="1687115"/>
            <a:ext cx="5572124" cy="265628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194518" y="4412458"/>
            <a:ext cx="154305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9CC12D2D-E997-4592-8220-DF3E09CE1C22}" type="datetimeFigureOut">
              <a:rPr lang="ru-RU" smtClean="0"/>
              <a:t>06.07.2018</a:t>
            </a:fld>
            <a:endParaRPr lang="ru-RU"/>
          </a:p>
        </p:txBody>
      </p:sp>
      <p:sp>
        <p:nvSpPr>
          <p:cNvPr id="5" name="Footer Placeholder 4"/>
          <p:cNvSpPr>
            <a:spLocks noGrp="1"/>
          </p:cNvSpPr>
          <p:nvPr>
            <p:ph type="ftr" sz="quarter" idx="3"/>
          </p:nvPr>
        </p:nvSpPr>
        <p:spPr>
          <a:xfrm>
            <a:off x="642044" y="4412457"/>
            <a:ext cx="3509612"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80431" y="4412457"/>
            <a:ext cx="433738"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C62A3197-BA16-4C2D-BECB-4785C16A9042}" type="slidenum">
              <a:rPr lang="ru-RU" smtClean="0"/>
              <a:t>‹#›</a:t>
            </a:fld>
            <a:endParaRPr lang="ru-RU"/>
          </a:p>
        </p:txBody>
      </p:sp>
    </p:spTree>
    <p:extLst>
      <p:ext uri="{BB962C8B-B14F-4D97-AF65-F5344CB8AC3E}">
        <p14:creationId xmlns:p14="http://schemas.microsoft.com/office/powerpoint/2010/main" val="24641143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1.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4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1.wdp"/><Relationship Id="rId7"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5.png"/><Relationship Id="rId10" Type="http://schemas.openxmlformats.org/officeDocument/2006/relationships/image" Target="../media/image49.jpeg"/><Relationship Id="rId4" Type="http://schemas.openxmlformats.org/officeDocument/2006/relationships/image" Target="../media/image30.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40" y="2747420"/>
            <a:ext cx="6858000" cy="3506285"/>
          </a:xfrm>
          <a:prstGeom prst="rect">
            <a:avLst/>
          </a:prstGeom>
        </p:spPr>
      </p:pic>
      <p:sp>
        <p:nvSpPr>
          <p:cNvPr id="2" name="Заголовок 1"/>
          <p:cNvSpPr>
            <a:spLocks noGrp="1"/>
          </p:cNvSpPr>
          <p:nvPr>
            <p:ph type="ctrTitle"/>
          </p:nvPr>
        </p:nvSpPr>
        <p:spPr>
          <a:xfrm>
            <a:off x="0" y="2138934"/>
            <a:ext cx="6858000" cy="918871"/>
          </a:xfrm>
          <a:solidFill>
            <a:schemeClr val="tx1"/>
          </a:solidFill>
        </p:spPr>
        <p:txBody>
          <a:bodyPr>
            <a:normAutofit/>
          </a:bodyPr>
          <a:lstStyle/>
          <a:p>
            <a:pPr algn="ctr"/>
            <a:r>
              <a:rPr lang="en-GB" sz="2700" dirty="0">
                <a:solidFill>
                  <a:srgbClr val="FF6500"/>
                </a:solidFill>
                <a:latin typeface="Calibri" panose="020F0502020204030204" pitchFamily="34" charset="0"/>
              </a:rPr>
              <a:t>Young</a:t>
            </a:r>
            <a:r>
              <a:rPr lang="en-US" sz="2700" dirty="0">
                <a:solidFill>
                  <a:srgbClr val="FF6500"/>
                </a:solidFill>
                <a:latin typeface="Calibri" panose="020F0502020204030204" pitchFamily="34" charset="0"/>
              </a:rPr>
              <a:t> </a:t>
            </a:r>
            <a:r>
              <a:rPr lang="en-GB" sz="2700" dirty="0" err="1" smtClean="0">
                <a:solidFill>
                  <a:srgbClr val="FF6500"/>
                </a:solidFill>
                <a:latin typeface="Calibri" panose="020F0502020204030204" pitchFamily="34" charset="0"/>
              </a:rPr>
              <a:t>neuro</a:t>
            </a:r>
            <a:r>
              <a:rPr lang="en-GB" sz="2700" dirty="0" smtClean="0">
                <a:solidFill>
                  <a:srgbClr val="FF6500"/>
                </a:solidFill>
                <a:latin typeface="Calibri" panose="020F0502020204030204" pitchFamily="34" charset="0"/>
              </a:rPr>
              <a:t>-engineer</a:t>
            </a:r>
            <a:endParaRPr lang="ru-RU" sz="2700" dirty="0">
              <a:solidFill>
                <a:srgbClr val="FF6500"/>
              </a:solidFill>
              <a:latin typeface="Calibri" panose="020F0502020204030204" pitchFamily="34"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765" y="746638"/>
            <a:ext cx="1924470" cy="1874807"/>
          </a:xfrm>
          <a:prstGeom prst="rect">
            <a:avLst/>
          </a:prstGeom>
        </p:spPr>
      </p:pic>
      <p:sp>
        <p:nvSpPr>
          <p:cNvPr id="10" name="Овал 9"/>
          <p:cNvSpPr/>
          <p:nvPr/>
        </p:nvSpPr>
        <p:spPr>
          <a:xfrm>
            <a:off x="3617640" y="3165816"/>
            <a:ext cx="329324" cy="270030"/>
          </a:xfrm>
          <a:prstGeom prst="ellipse">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444" y="3057805"/>
            <a:ext cx="1035928" cy="485591"/>
          </a:xfrm>
          <a:prstGeom prst="rect">
            <a:avLst/>
          </a:prstGeom>
        </p:spPr>
      </p:pic>
    </p:spTree>
    <p:extLst>
      <p:ext uri="{BB962C8B-B14F-4D97-AF65-F5344CB8AC3E}">
        <p14:creationId xmlns:p14="http://schemas.microsoft.com/office/powerpoint/2010/main" val="402483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926"/>
          <a:stretch/>
        </p:blipFill>
        <p:spPr bwMode="auto">
          <a:xfrm>
            <a:off x="349388" y="3045321"/>
            <a:ext cx="2813596" cy="1674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178" y="3045321"/>
            <a:ext cx="1803785" cy="168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8878" y="3035804"/>
            <a:ext cx="677718" cy="169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8394" y="1048534"/>
            <a:ext cx="2789445" cy="1708010"/>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4816" y="989753"/>
            <a:ext cx="1042703" cy="1777079"/>
          </a:xfrm>
          <a:prstGeom prst="rect">
            <a:avLst/>
          </a:prstGeom>
        </p:spPr>
      </p:pic>
      <p:sp>
        <p:nvSpPr>
          <p:cNvPr id="11" name="TextBox 27"/>
          <p:cNvSpPr txBox="1">
            <a:spLocks noChangeArrowheads="1"/>
          </p:cNvSpPr>
          <p:nvPr/>
        </p:nvSpPr>
        <p:spPr bwMode="auto">
          <a:xfrm>
            <a:off x="420424" y="1700103"/>
            <a:ext cx="24302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defTabSz="496888"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496888"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496888"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496888" eaLnBrk="0" fontAlgn="base" hangingPunct="0">
              <a:spcBef>
                <a:spcPct val="0"/>
              </a:spcBef>
              <a:spcAft>
                <a:spcPct val="0"/>
              </a:spcAft>
              <a:defRPr sz="2000">
                <a:solidFill>
                  <a:schemeClr val="tx1"/>
                </a:solidFill>
                <a:latin typeface="Arial" pitchFamily="34" charset="0"/>
                <a:cs typeface="Arial" pitchFamily="34" charset="0"/>
              </a:defRPr>
            </a:lvl9pPr>
          </a:lstStyle>
          <a:p>
            <a:pPr marL="0" indent="0" eaLnBrk="1" hangingPunct="1"/>
            <a:r>
              <a:rPr lang="en-GB" sz="1200" dirty="0">
                <a:solidFill>
                  <a:schemeClr val="bg1"/>
                </a:solidFill>
                <a:latin typeface="Calibri" panose="020F0502020204030204" pitchFamily="34" charset="0"/>
              </a:rPr>
              <a:t>Accumulation of large amounts of data and class work results to improve the accuracy of the system performance, development of classifiers, etc.</a:t>
            </a:r>
            <a:endParaRPr lang="ru-RU" sz="2400" dirty="0">
              <a:solidFill>
                <a:schemeClr val="bg1"/>
              </a:solidFill>
              <a:latin typeface="Calibri" panose="020F0502020204030204" pitchFamily="34" charset="0"/>
            </a:endParaRPr>
          </a:p>
        </p:txBody>
      </p:sp>
      <p:pic>
        <p:nvPicPr>
          <p:cNvPr id="12" name="Picture 6" descr="Картинки по запросу ti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215" y="1049543"/>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Картинки по запросу ti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440" y="543638"/>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Картинки по запросу ti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090" y="1361671"/>
            <a:ext cx="270000" cy="27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Картинки по запросу tick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373" y="1725255"/>
            <a:ext cx="270000" cy="270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Прямая соединительная линия 15"/>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8" name="Заголовок 6"/>
          <p:cNvSpPr>
            <a:spLocks noGrp="1"/>
          </p:cNvSpPr>
          <p:nvPr>
            <p:ph type="title"/>
          </p:nvPr>
        </p:nvSpPr>
        <p:spPr>
          <a:xfrm>
            <a:off x="956564" y="118348"/>
            <a:ext cx="5280748" cy="218379"/>
          </a:xfrm>
        </p:spPr>
        <p:txBody>
          <a:bodyPr>
            <a:noAutofit/>
          </a:bodyPr>
          <a:lstStyle/>
          <a:p>
            <a:r>
              <a:rPr lang="en-GB" sz="2000" b="1" dirty="0">
                <a:solidFill>
                  <a:srgbClr val="0070C0"/>
                </a:solidFill>
                <a:latin typeface="Calibri" panose="020F0502020204030204" pitchFamily="34" charset="0"/>
              </a:rPr>
              <a:t>Data </a:t>
            </a:r>
            <a:r>
              <a:rPr lang="en-GB" sz="2000" b="1" dirty="0" err="1">
                <a:solidFill>
                  <a:srgbClr val="0070C0"/>
                </a:solidFill>
                <a:latin typeface="Calibri" panose="020F0502020204030204" pitchFamily="34" charset="0"/>
              </a:rPr>
              <a:t>Analyzing</a:t>
            </a:r>
            <a:r>
              <a:rPr lang="en-GB" sz="2000" b="1" dirty="0">
                <a:solidFill>
                  <a:srgbClr val="0070C0"/>
                </a:solidFill>
                <a:latin typeface="Calibri" panose="020F0502020204030204" pitchFamily="34" charset="0"/>
              </a:rPr>
              <a:t> </a:t>
            </a:r>
            <a:r>
              <a:rPr lang="en-GB" sz="2000" b="1" dirty="0" err="1">
                <a:solidFill>
                  <a:srgbClr val="0070C0"/>
                </a:solidFill>
                <a:latin typeface="Calibri" panose="020F0502020204030204" pitchFamily="34" charset="0"/>
              </a:rPr>
              <a:t>Center</a:t>
            </a:r>
            <a:endParaRPr lang="ru-RU" sz="2000" b="1" dirty="0">
              <a:solidFill>
                <a:srgbClr val="0070C0"/>
              </a:solidFill>
              <a:latin typeface="Calibri" panose="020F0502020204030204" pitchFamily="34" charset="0"/>
              <a:cs typeface="Arial" panose="020B0604020202020204" pitchFamily="34" charset="0"/>
            </a:endParaRPr>
          </a:p>
        </p:txBody>
      </p:sp>
      <p:sp>
        <p:nvSpPr>
          <p:cNvPr id="2" name="Прямоугольник 1"/>
          <p:cNvSpPr/>
          <p:nvPr/>
        </p:nvSpPr>
        <p:spPr>
          <a:xfrm>
            <a:off x="425344" y="1021340"/>
            <a:ext cx="2328523" cy="276999"/>
          </a:xfrm>
          <a:prstGeom prst="rect">
            <a:avLst/>
          </a:prstGeom>
        </p:spPr>
        <p:txBody>
          <a:bodyPr wrap="none">
            <a:spAutoFit/>
          </a:bodyPr>
          <a:lstStyle/>
          <a:p>
            <a:r>
              <a:rPr lang="en-GB" sz="1200" dirty="0">
                <a:solidFill>
                  <a:schemeClr val="bg1"/>
                </a:solidFill>
                <a:latin typeface="Calibri" panose="020F0502020204030204" pitchFamily="34" charset="0"/>
              </a:rPr>
              <a:t>Development of pattern database</a:t>
            </a:r>
            <a:r>
              <a:rPr lang="en-US" sz="1200" dirty="0">
                <a:solidFill>
                  <a:schemeClr val="bg1"/>
                </a:solidFill>
                <a:latin typeface="Calibri" panose="020F0502020204030204" pitchFamily="34" charset="0"/>
              </a:rPr>
              <a:t>.</a:t>
            </a:r>
            <a:endParaRPr lang="ru-RU" sz="1200" dirty="0">
              <a:solidFill>
                <a:schemeClr val="bg1"/>
              </a:solidFill>
              <a:latin typeface="Calibri" panose="020F0502020204030204" pitchFamily="34" charset="0"/>
            </a:endParaRPr>
          </a:p>
        </p:txBody>
      </p:sp>
      <p:sp>
        <p:nvSpPr>
          <p:cNvPr id="3" name="Прямоугольник 2"/>
          <p:cNvSpPr/>
          <p:nvPr/>
        </p:nvSpPr>
        <p:spPr>
          <a:xfrm>
            <a:off x="827019" y="521153"/>
            <a:ext cx="5901436" cy="276999"/>
          </a:xfrm>
          <a:prstGeom prst="rect">
            <a:avLst/>
          </a:prstGeom>
        </p:spPr>
        <p:txBody>
          <a:bodyPr wrap="square">
            <a:spAutoFit/>
          </a:bodyPr>
          <a:lstStyle/>
          <a:p>
            <a:r>
              <a:rPr lang="en-GB" sz="1200" dirty="0">
                <a:solidFill>
                  <a:schemeClr val="bg1"/>
                </a:solidFill>
                <a:latin typeface="Calibri" panose="020F0502020204030204" pitchFamily="34" charset="0"/>
              </a:rPr>
              <a:t>Storage and update of theoretical and practical parts of IMT and data. </a:t>
            </a:r>
            <a:endParaRPr lang="ru-RU" sz="1200" dirty="0">
              <a:solidFill>
                <a:schemeClr val="bg1"/>
              </a:solidFill>
              <a:latin typeface="Calibri" panose="020F0502020204030204" pitchFamily="34" charset="0"/>
            </a:endParaRPr>
          </a:p>
        </p:txBody>
      </p:sp>
      <p:sp>
        <p:nvSpPr>
          <p:cNvPr id="4" name="Прямоугольник 3"/>
          <p:cNvSpPr/>
          <p:nvPr/>
        </p:nvSpPr>
        <p:spPr>
          <a:xfrm>
            <a:off x="423441" y="1332606"/>
            <a:ext cx="1661289" cy="276999"/>
          </a:xfrm>
          <a:prstGeom prst="rect">
            <a:avLst/>
          </a:prstGeom>
        </p:spPr>
        <p:txBody>
          <a:bodyPr wrap="none">
            <a:spAutoFit/>
          </a:bodyPr>
          <a:lstStyle/>
          <a:p>
            <a:r>
              <a:rPr lang="en-GB" sz="1200" dirty="0">
                <a:solidFill>
                  <a:schemeClr val="bg1"/>
                </a:solidFill>
                <a:latin typeface="Calibri" panose="020F0502020204030204" pitchFamily="34" charset="0"/>
              </a:rPr>
              <a:t>Storage of work results</a:t>
            </a:r>
            <a:r>
              <a:rPr lang="en-US" sz="1200" dirty="0">
                <a:solidFill>
                  <a:schemeClr val="bg1"/>
                </a:solidFill>
                <a:latin typeface="Calibri" panose="020F0502020204030204" pitchFamily="34" charset="0"/>
              </a:rPr>
              <a:t>.</a:t>
            </a:r>
            <a:endParaRPr lang="ru-RU"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227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51"/>
          <a:stretch/>
        </p:blipFill>
        <p:spPr bwMode="auto">
          <a:xfrm>
            <a:off x="3501008" y="3110226"/>
            <a:ext cx="3072422" cy="166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62"/>
          <a:stretch/>
        </p:blipFill>
        <p:spPr bwMode="auto">
          <a:xfrm>
            <a:off x="332656" y="3115863"/>
            <a:ext cx="3024336" cy="165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E:\DCIM\101D3400\DSC_0215.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4268095" y="808476"/>
            <a:ext cx="2381851" cy="15879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640" y="580804"/>
            <a:ext cx="3834427" cy="1869743"/>
          </a:xfrm>
          <a:prstGeom prst="rect">
            <a:avLst/>
          </a:prstGeom>
          <a:noFill/>
        </p:spPr>
        <p:txBody>
          <a:bodyPr wrap="square" rtlCol="0">
            <a:spAutoFit/>
          </a:bodyPr>
          <a:lstStyle/>
          <a:p>
            <a:pPr algn="just"/>
            <a:r>
              <a:rPr lang="ru-RU" sz="1050" b="1" dirty="0">
                <a:solidFill>
                  <a:schemeClr val="bg1"/>
                </a:solidFill>
                <a:latin typeface="Calibri" panose="020F0502020204030204" pitchFamily="34" charset="0"/>
              </a:rPr>
              <a:t>P300 </a:t>
            </a:r>
            <a:r>
              <a:rPr lang="en-GB" sz="1050" b="1" dirty="0">
                <a:solidFill>
                  <a:schemeClr val="bg1"/>
                </a:solidFill>
                <a:latin typeface="Calibri" panose="020F0502020204030204" pitchFamily="34" charset="0"/>
              </a:rPr>
              <a:t>signal </a:t>
            </a:r>
            <a:r>
              <a:rPr lang="ru-RU" sz="1050" b="1" dirty="0">
                <a:solidFill>
                  <a:schemeClr val="bg1"/>
                </a:solidFill>
                <a:latin typeface="Calibri" panose="020F0502020204030204" pitchFamily="34" charset="0"/>
              </a:rPr>
              <a:t>(</a:t>
            </a:r>
            <a:r>
              <a:rPr lang="en-GB" sz="1050" b="1" dirty="0">
                <a:solidFill>
                  <a:schemeClr val="bg1"/>
                </a:solidFill>
                <a:latin typeface="Calibri" panose="020F0502020204030204" pitchFamily="34" charset="0"/>
              </a:rPr>
              <a:t>event-related </a:t>
            </a:r>
            <a:r>
              <a:rPr lang="en-GB" sz="1050" b="1" dirty="0" err="1">
                <a:solidFill>
                  <a:schemeClr val="bg1"/>
                </a:solidFill>
                <a:latin typeface="Calibri" panose="020F0502020204030204" pitchFamily="34" charset="0"/>
              </a:rPr>
              <a:t>potencial</a:t>
            </a:r>
            <a:r>
              <a:rPr lang="ru-RU" sz="1050" b="1" dirty="0">
                <a:solidFill>
                  <a:schemeClr val="bg1"/>
                </a:solidFill>
                <a:latin typeface="Calibri" panose="020F0502020204030204" pitchFamily="34" charset="0"/>
              </a:rPr>
              <a:t>) </a:t>
            </a:r>
            <a:r>
              <a:rPr lang="ru-RU" sz="1050" dirty="0">
                <a:solidFill>
                  <a:schemeClr val="bg1"/>
                </a:solidFill>
                <a:latin typeface="Calibri" panose="020F0502020204030204" pitchFamily="34" charset="0"/>
              </a:rPr>
              <a:t>– </a:t>
            </a:r>
            <a:r>
              <a:rPr lang="en-GB" sz="1050" dirty="0">
                <a:solidFill>
                  <a:schemeClr val="bg1"/>
                </a:solidFill>
                <a:latin typeface="Calibri" panose="020F0502020204030204" pitchFamily="34" charset="0"/>
              </a:rPr>
              <a:t>is an electrical response of the brain to stimuli. In our case a stimulus is a group of pictures, as shown in Fig.1. At the start, the system is trained to identify the view direction of an operator on a certain arrow (creating a personal classifier). </a:t>
            </a:r>
            <a:r>
              <a:rPr lang="en-US" sz="1050" dirty="0">
                <a:solidFill>
                  <a:schemeClr val="bg1"/>
                </a:solidFill>
                <a:latin typeface="Calibri" panose="020F0502020204030204" pitchFamily="34" charset="0"/>
              </a:rPr>
              <a:t>A training success result appears after training the system. The quality of the developed classifier is the percentage of correspondence of the actual visual direction and integrated mathematical model of the machine.</a:t>
            </a:r>
            <a:r>
              <a:rPr lang="en-GB" sz="1050" dirty="0">
                <a:solidFill>
                  <a:schemeClr val="bg1"/>
                </a:solidFill>
                <a:latin typeface="Calibri" panose="020F0502020204030204" pitchFamily="34" charset="0"/>
              </a:rPr>
              <a:t> The higher the percentage of the match (Fig.2), the more accurate is the detection of</a:t>
            </a:r>
            <a:r>
              <a:rPr lang="ru-RU" sz="1050" dirty="0">
                <a:solidFill>
                  <a:schemeClr val="bg1"/>
                </a:solidFill>
                <a:latin typeface="Calibri" panose="020F0502020204030204" pitchFamily="34" charset="0"/>
              </a:rPr>
              <a:t> </a:t>
            </a:r>
            <a:r>
              <a:rPr lang="en-GB" sz="1050" dirty="0">
                <a:solidFill>
                  <a:schemeClr val="bg1"/>
                </a:solidFill>
                <a:latin typeface="Calibri" panose="020F0502020204030204" pitchFamily="34" charset="0"/>
              </a:rPr>
              <a:t>a produced signal, upon which the effective management of a robotic model depends – in our case, </a:t>
            </a:r>
            <a:r>
              <a:rPr lang="ru-RU" sz="1050" dirty="0">
                <a:solidFill>
                  <a:schemeClr val="bg1"/>
                </a:solidFill>
                <a:latin typeface="Calibri" panose="020F0502020204030204" pitchFamily="34" charset="0"/>
              </a:rPr>
              <a:t> </a:t>
            </a:r>
            <a:r>
              <a:rPr lang="en-GB" sz="1050" dirty="0">
                <a:solidFill>
                  <a:schemeClr val="bg1"/>
                </a:solidFill>
                <a:latin typeface="Calibri" panose="020F0502020204030204" pitchFamily="34" charset="0"/>
              </a:rPr>
              <a:t>hoisting the flags up</a:t>
            </a:r>
            <a:r>
              <a:rPr lang="ru-RU" sz="1050" dirty="0">
                <a:solidFill>
                  <a:schemeClr val="bg1"/>
                </a:solidFill>
                <a:latin typeface="Calibri" panose="020F0502020204030204" pitchFamily="34" charset="0"/>
              </a:rPr>
              <a:t>.</a:t>
            </a:r>
          </a:p>
        </p:txBody>
      </p:sp>
      <p:sp>
        <p:nvSpPr>
          <p:cNvPr id="2" name="TextBox 1"/>
          <p:cNvSpPr txBox="1"/>
          <p:nvPr/>
        </p:nvSpPr>
        <p:spPr>
          <a:xfrm>
            <a:off x="1556792" y="4775186"/>
            <a:ext cx="639919" cy="253916"/>
          </a:xfrm>
          <a:prstGeom prst="rect">
            <a:avLst/>
          </a:prstGeom>
          <a:noFill/>
        </p:spPr>
        <p:txBody>
          <a:bodyPr wrap="none" rtlCol="0">
            <a:spAutoFit/>
          </a:bodyPr>
          <a:lstStyle/>
          <a:p>
            <a:r>
              <a:rPr lang="en-GB" sz="1050" b="1" dirty="0">
                <a:solidFill>
                  <a:schemeClr val="bg1"/>
                </a:solidFill>
              </a:rPr>
              <a:t>Figure</a:t>
            </a:r>
            <a:r>
              <a:rPr lang="ru-RU" sz="1050" b="1" dirty="0">
                <a:solidFill>
                  <a:schemeClr val="bg1"/>
                </a:solidFill>
              </a:rPr>
              <a:t> 1</a:t>
            </a:r>
          </a:p>
        </p:txBody>
      </p:sp>
      <p:sp>
        <p:nvSpPr>
          <p:cNvPr id="9" name="TextBox 8"/>
          <p:cNvSpPr txBox="1"/>
          <p:nvPr/>
        </p:nvSpPr>
        <p:spPr>
          <a:xfrm>
            <a:off x="4725144" y="4775186"/>
            <a:ext cx="639919" cy="253916"/>
          </a:xfrm>
          <a:prstGeom prst="rect">
            <a:avLst/>
          </a:prstGeom>
          <a:noFill/>
        </p:spPr>
        <p:txBody>
          <a:bodyPr wrap="none" rtlCol="0">
            <a:spAutoFit/>
          </a:bodyPr>
          <a:lstStyle/>
          <a:p>
            <a:r>
              <a:rPr lang="en-GB" sz="1050" b="1" dirty="0">
                <a:solidFill>
                  <a:schemeClr val="bg1"/>
                </a:solidFill>
              </a:rPr>
              <a:t>Figure</a:t>
            </a:r>
            <a:r>
              <a:rPr lang="ru-RU" sz="1050" b="1" dirty="0">
                <a:solidFill>
                  <a:schemeClr val="bg1"/>
                </a:solidFill>
              </a:rPr>
              <a:t> 2</a:t>
            </a:r>
          </a:p>
        </p:txBody>
      </p:sp>
      <p:cxnSp>
        <p:nvCxnSpPr>
          <p:cNvPr id="10" name="Прямая соединительная линия 9"/>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2" name="Заголовок 6"/>
          <p:cNvSpPr>
            <a:spLocks noGrp="1"/>
          </p:cNvSpPr>
          <p:nvPr>
            <p:ph type="title"/>
          </p:nvPr>
        </p:nvSpPr>
        <p:spPr>
          <a:xfrm>
            <a:off x="956564" y="118348"/>
            <a:ext cx="5280748" cy="218379"/>
          </a:xfrm>
        </p:spPr>
        <p:txBody>
          <a:bodyPr>
            <a:noAutofit/>
          </a:bodyPr>
          <a:lstStyle/>
          <a:p>
            <a:r>
              <a:rPr lang="ru-RU" sz="2000" b="1" dirty="0">
                <a:solidFill>
                  <a:srgbClr val="0070C0"/>
                </a:solidFill>
                <a:latin typeface="Calibri" panose="020F0502020204030204" pitchFamily="34" charset="0"/>
                <a:cs typeface="Arial" panose="020B0604020202020204" pitchFamily="34" charset="0"/>
              </a:rPr>
              <a:t>Р300</a:t>
            </a:r>
          </a:p>
        </p:txBody>
      </p:sp>
    </p:spTree>
    <p:extLst>
      <p:ext uri="{BB962C8B-B14F-4D97-AF65-F5344CB8AC3E}">
        <p14:creationId xmlns:p14="http://schemas.microsoft.com/office/powerpoint/2010/main" val="267233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8582"/>
          <a:stretch/>
        </p:blipFill>
        <p:spPr>
          <a:xfrm>
            <a:off x="329792" y="2729573"/>
            <a:ext cx="2235112" cy="21564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442851">
            <a:off x="4366292" y="3709195"/>
            <a:ext cx="2114426" cy="133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437"/>
          <a:stretch/>
        </p:blipFill>
        <p:spPr bwMode="auto">
          <a:xfrm>
            <a:off x="4529176" y="2340410"/>
            <a:ext cx="2073009" cy="13211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7" name="Прямая соединительная линия 6"/>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b="10257"/>
          <a:stretch/>
        </p:blipFill>
        <p:spPr>
          <a:xfrm>
            <a:off x="0" y="-326021"/>
            <a:ext cx="922315" cy="881547"/>
          </a:xfrm>
          <a:prstGeom prst="rect">
            <a:avLst/>
          </a:prstGeom>
        </p:spPr>
      </p:pic>
      <p:sp>
        <p:nvSpPr>
          <p:cNvPr id="10" name="Заголовок 6"/>
          <p:cNvSpPr>
            <a:spLocks noGrp="1"/>
          </p:cNvSpPr>
          <p:nvPr>
            <p:ph type="title"/>
          </p:nvPr>
        </p:nvSpPr>
        <p:spPr>
          <a:xfrm>
            <a:off x="956564" y="118348"/>
            <a:ext cx="5280748" cy="218379"/>
          </a:xfrm>
        </p:spPr>
        <p:txBody>
          <a:bodyPr>
            <a:noAutofit/>
          </a:bodyPr>
          <a:lstStyle/>
          <a:p>
            <a:r>
              <a:rPr lang="en-GB" sz="2000" b="1" dirty="0">
                <a:solidFill>
                  <a:srgbClr val="0070C0"/>
                </a:solidFill>
                <a:latin typeface="Calibri" panose="020F0502020204030204" pitchFamily="34" charset="0"/>
              </a:rPr>
              <a:t>Instruction and methodology Training</a:t>
            </a:r>
            <a:endParaRPr lang="ru-RU" sz="2000" b="1" dirty="0">
              <a:solidFill>
                <a:srgbClr val="0070C0"/>
              </a:solidFill>
              <a:latin typeface="Calibri" panose="020F0502020204030204" pitchFamily="34" charset="0"/>
              <a:cs typeface="Arial" panose="020B0604020202020204" pitchFamily="34" charset="0"/>
            </a:endParaRPr>
          </a:p>
        </p:txBody>
      </p:sp>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8188" y="2303402"/>
            <a:ext cx="2376264" cy="2314942"/>
          </a:xfrm>
          <a:prstGeom prst="rect">
            <a:avLst/>
          </a:prstGeom>
        </p:spPr>
      </p:pic>
      <p:sp>
        <p:nvSpPr>
          <p:cNvPr id="3" name="Прямоугольник 2"/>
          <p:cNvSpPr/>
          <p:nvPr/>
        </p:nvSpPr>
        <p:spPr>
          <a:xfrm>
            <a:off x="188640" y="650704"/>
            <a:ext cx="6480720" cy="1384995"/>
          </a:xfrm>
          <a:prstGeom prst="rect">
            <a:avLst/>
          </a:prstGeom>
        </p:spPr>
        <p:txBody>
          <a:bodyPr wrap="square">
            <a:spAutoFit/>
          </a:bodyPr>
          <a:lstStyle/>
          <a:p>
            <a:pPr algn="just">
              <a:lnSpc>
                <a:spcPct val="120000"/>
              </a:lnSpc>
              <a:spcBef>
                <a:spcPts val="1000"/>
              </a:spcBef>
              <a:buSzPct val="125000"/>
            </a:pPr>
            <a:r>
              <a:rPr lang="en-GB" sz="1400" dirty="0">
                <a:solidFill>
                  <a:schemeClr val="bg1"/>
                </a:solidFill>
                <a:latin typeface="Calibri" panose="020F0502020204030204" pitchFamily="34" charset="0"/>
              </a:rPr>
              <a:t>Going through the course</a:t>
            </a:r>
            <a:r>
              <a:rPr lang="ru-RU" sz="14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children will be able to learn to</a:t>
            </a:r>
            <a:r>
              <a:rPr lang="ru-RU" sz="14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control the robotic models using </a:t>
            </a:r>
            <a:r>
              <a:rPr lang="en-GB" sz="1400" b="1" dirty="0">
                <a:solidFill>
                  <a:srgbClr val="0070C0"/>
                </a:solidFill>
                <a:latin typeface="Calibri" panose="020F0502020204030204" pitchFamily="34" charset="0"/>
              </a:rPr>
              <a:t>human bioelectric activity</a:t>
            </a:r>
            <a:r>
              <a:rPr lang="en-US" sz="1400" dirty="0">
                <a:solidFill>
                  <a:schemeClr val="bg1"/>
                </a:solidFill>
                <a:latin typeface="Calibri" panose="020F0502020204030204" pitchFamily="34" charset="0"/>
              </a:rPr>
              <a:t>, to </a:t>
            </a:r>
            <a:r>
              <a:rPr lang="en-GB" sz="1400" dirty="0">
                <a:solidFill>
                  <a:schemeClr val="bg1"/>
                </a:solidFill>
                <a:latin typeface="Calibri" panose="020F0502020204030204" pitchFamily="34" charset="0"/>
              </a:rPr>
              <a:t>study human</a:t>
            </a:r>
            <a:r>
              <a:rPr lang="ru-RU" sz="1400" dirty="0">
                <a:solidFill>
                  <a:schemeClr val="bg1"/>
                </a:solidFill>
                <a:latin typeface="Calibri" panose="020F0502020204030204" pitchFamily="34" charset="0"/>
              </a:rPr>
              <a:t> </a:t>
            </a:r>
            <a:r>
              <a:rPr lang="en-GB" sz="1400" b="1" dirty="0">
                <a:solidFill>
                  <a:srgbClr val="FF6600"/>
                </a:solidFill>
                <a:latin typeface="Calibri" panose="020F0502020204030204" pitchFamily="34" charset="0"/>
              </a:rPr>
              <a:t>neurophysiology</a:t>
            </a:r>
            <a:r>
              <a:rPr lang="ru-RU" sz="14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to find out how they can enhance mental activity</a:t>
            </a:r>
            <a:r>
              <a:rPr lang="ru-RU" sz="14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and to decide what they want to be in future:</a:t>
            </a:r>
            <a:r>
              <a:rPr lang="ru-RU" sz="1400" dirty="0">
                <a:solidFill>
                  <a:schemeClr val="bg1"/>
                </a:solidFill>
                <a:latin typeface="Calibri" panose="020F0502020204030204" pitchFamily="34" charset="0"/>
              </a:rPr>
              <a:t> </a:t>
            </a:r>
            <a:r>
              <a:rPr lang="en-GB" sz="1400" b="1" dirty="0" err="1">
                <a:solidFill>
                  <a:srgbClr val="FF6600"/>
                </a:solidFill>
                <a:latin typeface="Calibri" panose="020F0502020204030204" pitchFamily="34" charset="0"/>
              </a:rPr>
              <a:t>neurodevelopers</a:t>
            </a:r>
            <a:r>
              <a:rPr lang="en-GB" sz="1400" b="1" dirty="0">
                <a:solidFill>
                  <a:srgbClr val="FF6600"/>
                </a:solidFill>
                <a:latin typeface="Calibri" panose="020F0502020204030204" pitchFamily="34" charset="0"/>
              </a:rPr>
              <a:t> and researchers</a:t>
            </a:r>
            <a:r>
              <a:rPr lang="ru-RU" sz="14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or</a:t>
            </a:r>
            <a:r>
              <a:rPr lang="ru-RU" sz="1400" dirty="0">
                <a:solidFill>
                  <a:schemeClr val="bg1"/>
                </a:solidFill>
                <a:latin typeface="Calibri" panose="020F0502020204030204" pitchFamily="34" charset="0"/>
              </a:rPr>
              <a:t> </a:t>
            </a:r>
            <a:r>
              <a:rPr lang="en-GB" sz="1400" b="1" dirty="0" err="1">
                <a:solidFill>
                  <a:srgbClr val="0070C0"/>
                </a:solidFill>
                <a:latin typeface="Calibri" panose="020F0502020204030204" pitchFamily="34" charset="0"/>
              </a:rPr>
              <a:t>neuropilots</a:t>
            </a:r>
            <a:r>
              <a:rPr lang="en-GB" sz="1400" b="1"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as well as</a:t>
            </a:r>
            <a:r>
              <a:rPr lang="ru-RU" sz="1400" dirty="0">
                <a:solidFill>
                  <a:schemeClr val="bg1"/>
                </a:solidFill>
                <a:latin typeface="Calibri" panose="020F0502020204030204" pitchFamily="34" charset="0"/>
              </a:rPr>
              <a:t> </a:t>
            </a:r>
            <a:r>
              <a:rPr lang="en-GB" sz="1400" dirty="0">
                <a:solidFill>
                  <a:schemeClr val="bg1"/>
                </a:solidFill>
                <a:latin typeface="Calibri" panose="020F0502020204030204" pitchFamily="34" charset="0"/>
              </a:rPr>
              <a:t>become familiar with the related high technology. </a:t>
            </a:r>
            <a:endParaRPr lang="ru-RU"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9591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83" y="3557536"/>
            <a:ext cx="3204210" cy="1155065"/>
          </a:xfrm>
          <a:prstGeom prst="rect">
            <a:avLst/>
          </a:prstGeom>
        </p:spPr>
      </p:pic>
      <p:sp>
        <p:nvSpPr>
          <p:cNvPr id="33" name="TextBox 7"/>
          <p:cNvSpPr txBox="1">
            <a:spLocks noChangeArrowheads="1"/>
          </p:cNvSpPr>
          <p:nvPr/>
        </p:nvSpPr>
        <p:spPr bwMode="auto">
          <a:xfrm>
            <a:off x="597468" y="550445"/>
            <a:ext cx="3778364" cy="19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83" tIns="22542" rIns="45083" bIns="2254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sz="1400" dirty="0">
              <a:solidFill>
                <a:schemeClr val="bg1"/>
              </a:solidFill>
              <a:latin typeface="Calibri" panose="020F0502020204030204" pitchFamily="34" charset="0"/>
            </a:endParaRPr>
          </a:p>
          <a:p>
            <a:pPr eaLnBrk="1" hangingPunct="1"/>
            <a:r>
              <a:rPr lang="en-GB" altLang="ru-RU" sz="1400" b="1" i="1" dirty="0">
                <a:solidFill>
                  <a:schemeClr val="bg1"/>
                </a:solidFill>
                <a:latin typeface="Calibri" panose="020F0502020204030204" pitchFamily="34" charset="0"/>
              </a:rPr>
              <a:t>President of ROBOTRACK Group</a:t>
            </a:r>
            <a:endParaRPr lang="ru-RU" altLang="ru-RU" sz="1400" b="1" i="1" dirty="0">
              <a:solidFill>
                <a:schemeClr val="bg1"/>
              </a:solidFill>
              <a:latin typeface="Calibri" panose="020F0502020204030204" pitchFamily="34" charset="0"/>
            </a:endParaRPr>
          </a:p>
          <a:p>
            <a:pPr eaLnBrk="1" hangingPunct="1"/>
            <a:r>
              <a:rPr lang="en-GB" altLang="ru-RU" sz="1400" b="1" i="1" u="sng" dirty="0" err="1">
                <a:solidFill>
                  <a:srgbClr val="FF6500"/>
                </a:solidFill>
                <a:latin typeface="Calibri" panose="020F0502020204030204" pitchFamily="34" charset="0"/>
              </a:rPr>
              <a:t>Nadezhda</a:t>
            </a:r>
            <a:r>
              <a:rPr lang="en-GB" altLang="ru-RU" sz="1400" b="1" i="1" u="sng" dirty="0">
                <a:solidFill>
                  <a:srgbClr val="FF6500"/>
                </a:solidFill>
                <a:latin typeface="Calibri" panose="020F0502020204030204" pitchFamily="34" charset="0"/>
              </a:rPr>
              <a:t> </a:t>
            </a:r>
            <a:r>
              <a:rPr lang="en-GB" altLang="ru-RU" sz="1400" b="1" i="1" u="sng" dirty="0" err="1">
                <a:solidFill>
                  <a:srgbClr val="FF6500"/>
                </a:solidFill>
                <a:latin typeface="Calibri" panose="020F0502020204030204" pitchFamily="34" charset="0"/>
              </a:rPr>
              <a:t>Babenkova</a:t>
            </a:r>
            <a:endParaRPr lang="ru-RU" altLang="ru-RU" sz="1400" b="1" i="1" u="sng" dirty="0">
              <a:solidFill>
                <a:srgbClr val="FF6500"/>
              </a:solidFill>
              <a:latin typeface="Calibri" panose="020F0502020204030204" pitchFamily="34" charset="0"/>
            </a:endParaRPr>
          </a:p>
          <a:p>
            <a:pPr eaLnBrk="1" hangingPunct="1"/>
            <a:endParaRPr lang="en-US" altLang="ru-RU" sz="1400" dirty="0">
              <a:solidFill>
                <a:srgbClr val="FF6500"/>
              </a:solidFill>
              <a:latin typeface="Calibri" panose="020F0502020204030204" pitchFamily="34" charset="0"/>
            </a:endParaRPr>
          </a:p>
          <a:p>
            <a:pPr eaLnBrk="1" hangingPunct="1"/>
            <a:endParaRPr lang="en-US" altLang="ru-RU" sz="1400" dirty="0">
              <a:solidFill>
                <a:srgbClr val="FF6500"/>
              </a:solidFill>
              <a:latin typeface="Calibri" panose="020F0502020204030204" pitchFamily="34" charset="0"/>
            </a:endParaRPr>
          </a:p>
          <a:p>
            <a:pPr eaLnBrk="1" hangingPunct="1"/>
            <a:endParaRPr lang="ru-RU" altLang="ru-RU" sz="1400" dirty="0">
              <a:solidFill>
                <a:srgbClr val="FF6500"/>
              </a:solidFill>
              <a:latin typeface="Calibri" panose="020F0502020204030204" pitchFamily="34" charset="0"/>
            </a:endParaRPr>
          </a:p>
          <a:p>
            <a:pPr eaLnBrk="1" hangingPunct="1"/>
            <a:r>
              <a:rPr lang="en-GB" altLang="ru-RU" sz="1400" b="1" i="1" dirty="0">
                <a:solidFill>
                  <a:schemeClr val="bg1"/>
                </a:solidFill>
                <a:latin typeface="Calibri" panose="020F0502020204030204" pitchFamily="34" charset="0"/>
              </a:rPr>
              <a:t>CEO</a:t>
            </a:r>
            <a:r>
              <a:rPr lang="ru-RU" altLang="ru-RU" sz="1400" b="1" i="1" dirty="0">
                <a:solidFill>
                  <a:schemeClr val="bg1"/>
                </a:solidFill>
                <a:latin typeface="Calibri" panose="020F0502020204030204" pitchFamily="34" charset="0"/>
              </a:rPr>
              <a:t/>
            </a:r>
            <a:br>
              <a:rPr lang="ru-RU" altLang="ru-RU" sz="1400" b="1" i="1" dirty="0">
                <a:solidFill>
                  <a:schemeClr val="bg1"/>
                </a:solidFill>
                <a:latin typeface="Calibri" panose="020F0502020204030204" pitchFamily="34" charset="0"/>
              </a:rPr>
            </a:br>
            <a:r>
              <a:rPr lang="en-GB" altLang="ru-RU" sz="1400" b="1" i="1" dirty="0">
                <a:solidFill>
                  <a:schemeClr val="bg1"/>
                </a:solidFill>
                <a:latin typeface="Calibri" panose="020F0502020204030204" pitchFamily="34" charset="0"/>
              </a:rPr>
              <a:t>Brain Development</a:t>
            </a:r>
            <a:r>
              <a:rPr lang="ru-RU" altLang="ru-RU" sz="1400" b="1" i="1" dirty="0">
                <a:solidFill>
                  <a:schemeClr val="bg1"/>
                </a:solidFill>
                <a:latin typeface="Calibri" panose="020F0502020204030204" pitchFamily="34" charset="0"/>
              </a:rPr>
              <a:t> </a:t>
            </a:r>
            <a:r>
              <a:rPr lang="en-GB" altLang="ru-RU" sz="1400" b="1" i="1" dirty="0" smtClean="0">
                <a:solidFill>
                  <a:schemeClr val="bg1"/>
                </a:solidFill>
                <a:latin typeface="Calibri" panose="020F0502020204030204" pitchFamily="34" charset="0"/>
              </a:rPr>
              <a:t>Ltd.</a:t>
            </a:r>
            <a:endParaRPr lang="ru-RU" altLang="ru-RU" sz="1400" b="1" i="1" dirty="0">
              <a:solidFill>
                <a:schemeClr val="bg1"/>
              </a:solidFill>
              <a:latin typeface="Calibri" panose="020F0502020204030204" pitchFamily="34" charset="0"/>
            </a:endParaRPr>
          </a:p>
          <a:p>
            <a:pPr eaLnBrk="1" hangingPunct="1"/>
            <a:r>
              <a:rPr lang="en-GB" altLang="ru-RU" sz="1400" b="1" i="1" u="sng" dirty="0">
                <a:solidFill>
                  <a:srgbClr val="FF6500"/>
                </a:solidFill>
                <a:latin typeface="Calibri" panose="020F0502020204030204" pitchFamily="34" charset="0"/>
              </a:rPr>
              <a:t>Leonid </a:t>
            </a:r>
            <a:r>
              <a:rPr lang="en-GB" altLang="ru-RU" sz="1400" b="1" i="1" u="sng" dirty="0" err="1">
                <a:solidFill>
                  <a:srgbClr val="FF6500"/>
                </a:solidFill>
                <a:latin typeface="Calibri" panose="020F0502020204030204" pitchFamily="34" charset="0"/>
              </a:rPr>
              <a:t>Skazochkin</a:t>
            </a:r>
            <a:endParaRPr lang="ru-RU" altLang="ru-RU" sz="1400" b="1" i="1" u="sng" dirty="0">
              <a:solidFill>
                <a:srgbClr val="FF6500"/>
              </a:solidFill>
              <a:latin typeface="Calibri" panose="020F0502020204030204" pitchFamily="34" charset="0"/>
            </a:endParaRPr>
          </a:p>
        </p:txBody>
      </p:sp>
      <p:sp>
        <p:nvSpPr>
          <p:cNvPr id="36" name="TextBox 8"/>
          <p:cNvSpPr txBox="1">
            <a:spLocks noChangeArrowheads="1"/>
          </p:cNvSpPr>
          <p:nvPr/>
        </p:nvSpPr>
        <p:spPr bwMode="auto">
          <a:xfrm>
            <a:off x="1004148" y="2781231"/>
            <a:ext cx="2718503" cy="37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83" tIns="22542" rIns="45083" bIns="2254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ru-RU" sz="1100" b="1" dirty="0">
                <a:solidFill>
                  <a:srgbClr val="FF6500"/>
                </a:solidFill>
                <a:latin typeface="Calibri" panose="020F0502020204030204" pitchFamily="34" charset="0"/>
              </a:rPr>
              <a:t>Official web</a:t>
            </a:r>
            <a:r>
              <a:rPr lang="en-GB" altLang="ru-RU" sz="1100" b="1" dirty="0">
                <a:solidFill>
                  <a:srgbClr val="FF6500"/>
                </a:solidFill>
                <a:latin typeface="Calibri" panose="020F0502020204030204" pitchFamily="34" charset="0"/>
              </a:rPr>
              <a:t> site</a:t>
            </a:r>
            <a:r>
              <a:rPr lang="ru-RU" altLang="ru-RU" sz="1013" b="1" dirty="0">
                <a:solidFill>
                  <a:srgbClr val="FF6500"/>
                </a:solidFill>
                <a:latin typeface="Calibri" panose="020F0502020204030204" pitchFamily="34" charset="0"/>
              </a:rPr>
              <a:t>:  </a:t>
            </a:r>
            <a:r>
              <a:rPr lang="en-US" altLang="ru-RU" sz="1100" b="1" dirty="0">
                <a:solidFill>
                  <a:srgbClr val="FF6500"/>
                </a:solidFill>
                <a:latin typeface="Calibri" panose="020F0502020204030204" pitchFamily="34" charset="0"/>
              </a:rPr>
              <a:t>robotrack-rus.ru</a:t>
            </a:r>
            <a:endParaRPr lang="ru-RU" altLang="ru-RU" sz="1013" b="1" dirty="0">
              <a:solidFill>
                <a:srgbClr val="FF6500"/>
              </a:solidFill>
              <a:latin typeface="Calibri" panose="020F0502020204030204" pitchFamily="34" charset="0"/>
            </a:endParaRPr>
          </a:p>
          <a:p>
            <a:pPr eaLnBrk="1" hangingPunct="1"/>
            <a:endParaRPr lang="ru-RU" altLang="ru-RU" sz="1013" b="1" dirty="0">
              <a:solidFill>
                <a:srgbClr val="FF6500"/>
              </a:solidFill>
              <a:latin typeface="Calibri" panose="020F0502020204030204" pitchFamily="34"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160" y="771550"/>
            <a:ext cx="234000" cy="234000"/>
          </a:xfrm>
          <a:prstGeom prst="rect">
            <a:avLst/>
          </a:prstGeom>
        </p:spPr>
      </p:pic>
      <p:pic>
        <p:nvPicPr>
          <p:cNvPr id="32" name="Рисунок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04" y="2781231"/>
            <a:ext cx="202500" cy="202500"/>
          </a:xfrm>
          <a:prstGeom prst="rect">
            <a:avLst/>
          </a:prstGeom>
        </p:spPr>
      </p:pic>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136" y="1115674"/>
            <a:ext cx="252000" cy="179970"/>
          </a:xfrm>
          <a:prstGeom prst="rect">
            <a:avLst/>
          </a:prstGeom>
        </p:spPr>
      </p:pic>
      <p:cxnSp>
        <p:nvCxnSpPr>
          <p:cNvPr id="43" name="Прямая соединительная линия 42"/>
          <p:cNvCxnSpPr/>
          <p:nvPr/>
        </p:nvCxnSpPr>
        <p:spPr>
          <a:xfrm rot="5400000" flipV="1">
            <a:off x="3502880" y="1568876"/>
            <a:ext cx="1836000" cy="1023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1" name="Прямоугольник 40"/>
          <p:cNvSpPr/>
          <p:nvPr/>
        </p:nvSpPr>
        <p:spPr>
          <a:xfrm>
            <a:off x="4879984" y="745013"/>
            <a:ext cx="1225015" cy="276999"/>
          </a:xfrm>
          <a:prstGeom prst="rect">
            <a:avLst/>
          </a:prstGeom>
        </p:spPr>
        <p:txBody>
          <a:bodyPr wrap="none">
            <a:spAutoFit/>
          </a:bodyPr>
          <a:lstStyle/>
          <a:p>
            <a:r>
              <a:rPr lang="ru-RU" altLang="ru-RU" sz="1200" b="1" dirty="0">
                <a:solidFill>
                  <a:schemeClr val="bg1"/>
                </a:solidFill>
                <a:latin typeface="Calibri" panose="020F0502020204030204" pitchFamily="34" charset="0"/>
              </a:rPr>
              <a:t> 8 921 330 25 68</a:t>
            </a:r>
          </a:p>
        </p:txBody>
      </p:sp>
      <p:sp>
        <p:nvSpPr>
          <p:cNvPr id="42" name="Прямоугольник 41"/>
          <p:cNvSpPr/>
          <p:nvPr/>
        </p:nvSpPr>
        <p:spPr>
          <a:xfrm>
            <a:off x="4907793" y="1070615"/>
            <a:ext cx="1704377" cy="276999"/>
          </a:xfrm>
          <a:prstGeom prst="rect">
            <a:avLst/>
          </a:prstGeom>
        </p:spPr>
        <p:txBody>
          <a:bodyPr wrap="none">
            <a:spAutoFit/>
          </a:bodyPr>
          <a:lstStyle/>
          <a:p>
            <a:r>
              <a:rPr lang="en-US" altLang="ru-RU" sz="1200" b="1" dirty="0">
                <a:solidFill>
                  <a:schemeClr val="bg1"/>
                </a:solidFill>
                <a:latin typeface="Calibri" panose="020F0502020204030204" pitchFamily="34" charset="0"/>
              </a:rPr>
              <a:t>mrtrus2014@yandex.ru</a:t>
            </a:r>
            <a:endParaRPr lang="ru-RU" altLang="ru-RU" sz="1200" b="1" dirty="0">
              <a:solidFill>
                <a:schemeClr val="bg1"/>
              </a:solidFill>
              <a:latin typeface="Calibri" panose="020F0502020204030204" pitchFamily="34" charset="0"/>
            </a:endParaRPr>
          </a:p>
        </p:txBody>
      </p:sp>
      <p:pic>
        <p:nvPicPr>
          <p:cNvPr id="47" name="Рисунок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149" y="1841059"/>
            <a:ext cx="234000" cy="234000"/>
          </a:xfrm>
          <a:prstGeom prst="rect">
            <a:avLst/>
          </a:prstGeom>
        </p:spPr>
      </p:pic>
      <p:sp>
        <p:nvSpPr>
          <p:cNvPr id="44" name="Прямоугольник 43"/>
          <p:cNvSpPr/>
          <p:nvPr/>
        </p:nvSpPr>
        <p:spPr>
          <a:xfrm>
            <a:off x="4934968" y="1798060"/>
            <a:ext cx="1189749" cy="276999"/>
          </a:xfrm>
          <a:prstGeom prst="rect">
            <a:avLst/>
          </a:prstGeom>
        </p:spPr>
        <p:txBody>
          <a:bodyPr wrap="none">
            <a:spAutoFit/>
          </a:bodyPr>
          <a:lstStyle/>
          <a:p>
            <a:r>
              <a:rPr lang="ru-RU" altLang="ru-RU" sz="1200" b="1" dirty="0">
                <a:solidFill>
                  <a:schemeClr val="bg1"/>
                </a:solidFill>
                <a:latin typeface="Calibri" panose="020F0502020204030204" pitchFamily="34" charset="0"/>
              </a:rPr>
              <a:t>8 965 007 40 77</a:t>
            </a:r>
          </a:p>
        </p:txBody>
      </p:sp>
      <p:pic>
        <p:nvPicPr>
          <p:cNvPr id="49" name="Рисунок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120" y="2175756"/>
            <a:ext cx="252000" cy="179970"/>
          </a:xfrm>
          <a:prstGeom prst="rect">
            <a:avLst/>
          </a:prstGeom>
        </p:spPr>
      </p:pic>
      <p:sp>
        <p:nvSpPr>
          <p:cNvPr id="50" name="Прямоугольник 49"/>
          <p:cNvSpPr/>
          <p:nvPr/>
        </p:nvSpPr>
        <p:spPr>
          <a:xfrm>
            <a:off x="4941168" y="2139702"/>
            <a:ext cx="1298817" cy="276999"/>
          </a:xfrm>
          <a:prstGeom prst="rect">
            <a:avLst/>
          </a:prstGeom>
        </p:spPr>
        <p:txBody>
          <a:bodyPr wrap="none">
            <a:spAutoFit/>
          </a:bodyPr>
          <a:lstStyle/>
          <a:p>
            <a:r>
              <a:rPr lang="en-US" altLang="ru-RU" sz="1200" b="1" dirty="0">
                <a:solidFill>
                  <a:schemeClr val="bg1"/>
                </a:solidFill>
                <a:latin typeface="Calibri" panose="020F0502020204030204" pitchFamily="34" charset="0"/>
              </a:rPr>
              <a:t>slp10@yandex.ru</a:t>
            </a:r>
            <a:endParaRPr lang="ru-RU" altLang="ru-RU" sz="1200" b="1" dirty="0">
              <a:solidFill>
                <a:schemeClr val="bg1"/>
              </a:solidFill>
              <a:latin typeface="Calibri" panose="020F0502020204030204" pitchFamily="34" charset="0"/>
            </a:endParaRPr>
          </a:p>
        </p:txBody>
      </p:sp>
      <p:pic>
        <p:nvPicPr>
          <p:cNvPr id="51" name="Рисунок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704" y="3083180"/>
            <a:ext cx="202500" cy="202500"/>
          </a:xfrm>
          <a:prstGeom prst="rect">
            <a:avLst/>
          </a:prstGeom>
        </p:spPr>
      </p:pic>
      <p:sp>
        <p:nvSpPr>
          <p:cNvPr id="53" name="TextBox 8"/>
          <p:cNvSpPr txBox="1">
            <a:spLocks noChangeArrowheads="1"/>
          </p:cNvSpPr>
          <p:nvPr/>
        </p:nvSpPr>
        <p:spPr bwMode="auto">
          <a:xfrm>
            <a:off x="1034090" y="3077029"/>
            <a:ext cx="2718503" cy="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83" tIns="22542" rIns="45083" bIns="2254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1100" b="1" dirty="0">
                <a:solidFill>
                  <a:srgbClr val="FF6600"/>
                </a:solidFill>
                <a:latin typeface="Calibri" panose="020F0502020204030204" pitchFamily="34" charset="0"/>
              </a:rPr>
              <a:t>vk.com/</a:t>
            </a:r>
            <a:r>
              <a:rPr lang="en-US" altLang="ru-RU" sz="1100" b="1" dirty="0" err="1">
                <a:solidFill>
                  <a:srgbClr val="FF6600"/>
                </a:solidFill>
                <a:latin typeface="Calibri" panose="020F0502020204030204" pitchFamily="34" charset="0"/>
              </a:rPr>
              <a:t>robotrackrus</a:t>
            </a:r>
            <a:endParaRPr lang="ru-RU" altLang="ru-RU" sz="1100" b="1" dirty="0">
              <a:solidFill>
                <a:srgbClr val="FF6600"/>
              </a:solidFill>
              <a:latin typeface="Calibri" panose="020F0502020204030204" pitchFamily="34" charset="0"/>
            </a:endParaRPr>
          </a:p>
        </p:txBody>
      </p:sp>
      <p:pic>
        <p:nvPicPr>
          <p:cNvPr id="52" name="Рисунок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1074" y="2798093"/>
            <a:ext cx="202500" cy="202500"/>
          </a:xfrm>
          <a:prstGeom prst="rect">
            <a:avLst/>
          </a:prstGeom>
        </p:spPr>
      </p:pic>
      <p:sp>
        <p:nvSpPr>
          <p:cNvPr id="56" name="TextBox 8"/>
          <p:cNvSpPr txBox="1">
            <a:spLocks noChangeArrowheads="1"/>
          </p:cNvSpPr>
          <p:nvPr/>
        </p:nvSpPr>
        <p:spPr bwMode="auto">
          <a:xfrm>
            <a:off x="4238889" y="2781818"/>
            <a:ext cx="2718503" cy="2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083" tIns="22542" rIns="45083" bIns="2254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1100" b="1" dirty="0">
                <a:solidFill>
                  <a:srgbClr val="FF6600"/>
                </a:solidFill>
                <a:latin typeface="Calibri" panose="020F0502020204030204" pitchFamily="34" charset="0"/>
              </a:rPr>
              <a:t>instagram.com/</a:t>
            </a:r>
            <a:r>
              <a:rPr lang="en-US" altLang="ru-RU" sz="1100" b="1" dirty="0" err="1">
                <a:solidFill>
                  <a:srgbClr val="FF6600"/>
                </a:solidFill>
                <a:latin typeface="Calibri" panose="020F0502020204030204" pitchFamily="34" charset="0"/>
              </a:rPr>
              <a:t>robotrackrus</a:t>
            </a:r>
            <a:endParaRPr lang="en-US" altLang="ru-RU" sz="1013" b="1" dirty="0">
              <a:solidFill>
                <a:srgbClr val="FF6600"/>
              </a:solidFill>
              <a:latin typeface="Calibri" panose="020F0502020204030204" pitchFamily="34" charset="0"/>
            </a:endParaRPr>
          </a:p>
        </p:txBody>
      </p:sp>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4957" y="3294074"/>
            <a:ext cx="1697753" cy="1653940"/>
          </a:xfrm>
          <a:prstGeom prst="rect">
            <a:avLst/>
          </a:prstGeom>
        </p:spPr>
      </p:pic>
      <p:cxnSp>
        <p:nvCxnSpPr>
          <p:cNvPr id="22" name="Прямая соединительная линия 21"/>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25" name="Заголовок 6"/>
          <p:cNvSpPr>
            <a:spLocks noGrp="1"/>
          </p:cNvSpPr>
          <p:nvPr>
            <p:ph type="title"/>
          </p:nvPr>
        </p:nvSpPr>
        <p:spPr>
          <a:xfrm>
            <a:off x="956564" y="118348"/>
            <a:ext cx="5280748" cy="218379"/>
          </a:xfrm>
        </p:spPr>
        <p:txBody>
          <a:bodyPr>
            <a:noAutofit/>
          </a:bodyPr>
          <a:lstStyle/>
          <a:p>
            <a:r>
              <a:rPr lang="de-DE" sz="2000" b="1" dirty="0">
                <a:solidFill>
                  <a:srgbClr val="0070C0"/>
                </a:solidFill>
                <a:latin typeface="Calibri" panose="020F0502020204030204" pitchFamily="34" charset="0"/>
                <a:cs typeface="Arial" panose="020B0604020202020204" pitchFamily="34" charset="0"/>
              </a:rPr>
              <a:t>Out contacts</a:t>
            </a:r>
            <a:endParaRPr lang="ru-RU" sz="2000" b="1" dirty="0">
              <a:solidFill>
                <a:srgbClr val="0070C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082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val="0"/>
              </a:ext>
            </a:extLst>
          </a:blip>
          <a:stretch>
            <a:fillRect/>
          </a:stretch>
        </p:blipFill>
        <p:spPr>
          <a:xfrm>
            <a:off x="25540" y="3817993"/>
            <a:ext cx="6858000" cy="3506285"/>
          </a:xfrm>
          <a:prstGeom prst="rect">
            <a:avLst/>
          </a:prstGeom>
        </p:spPr>
      </p:pic>
      <p:sp>
        <p:nvSpPr>
          <p:cNvPr id="7" name="Заголовок 6"/>
          <p:cNvSpPr>
            <a:spLocks noGrp="1"/>
          </p:cNvSpPr>
          <p:nvPr>
            <p:ph type="title"/>
          </p:nvPr>
        </p:nvSpPr>
        <p:spPr>
          <a:xfrm>
            <a:off x="956564" y="118348"/>
            <a:ext cx="3826042" cy="190305"/>
          </a:xfrm>
        </p:spPr>
        <p:txBody>
          <a:bodyPr>
            <a:noAutofit/>
          </a:bodyPr>
          <a:lstStyle/>
          <a:p>
            <a:r>
              <a:rPr lang="en-US" sz="2000" b="1" dirty="0">
                <a:solidFill>
                  <a:srgbClr val="0070C0"/>
                </a:solidFill>
                <a:latin typeface="Calibri" panose="020F0502020204030204" pitchFamily="34" charset="0"/>
                <a:cs typeface="Arial" panose="020B0604020202020204" pitchFamily="34" charset="0"/>
              </a:rPr>
              <a:t>ABOUT US</a:t>
            </a:r>
            <a:endParaRPr lang="ru-RU" sz="2000" b="1" dirty="0">
              <a:solidFill>
                <a:srgbClr val="0070C0"/>
              </a:solidFill>
              <a:latin typeface="Calibri" panose="020F0502020204030204" pitchFamily="34" charset="0"/>
              <a:cs typeface="Arial" panose="020B0604020202020204" pitchFamily="34" charset="0"/>
            </a:endParaRPr>
          </a:p>
        </p:txBody>
      </p:sp>
      <p:sp>
        <p:nvSpPr>
          <p:cNvPr id="8" name="Объект 7"/>
          <p:cNvSpPr>
            <a:spLocks noGrp="1"/>
          </p:cNvSpPr>
          <p:nvPr>
            <p:ph idx="1"/>
          </p:nvPr>
        </p:nvSpPr>
        <p:spPr>
          <a:xfrm>
            <a:off x="147157" y="723821"/>
            <a:ext cx="6608948" cy="2447628"/>
          </a:xfrm>
        </p:spPr>
        <p:txBody>
          <a:bodyPr>
            <a:normAutofit/>
          </a:bodyPr>
          <a:lstStyle/>
          <a:p>
            <a:pPr>
              <a:buClr>
                <a:srgbClr val="FF6600"/>
              </a:buClr>
            </a:pPr>
            <a:r>
              <a:rPr lang="en-GB" sz="1400" b="1" dirty="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Brain Development </a:t>
            </a:r>
            <a:r>
              <a:rPr lang="en-GB" sz="1400" b="1" dirty="0" smtClean="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L</a:t>
            </a:r>
            <a:r>
              <a:rPr lang="en-US" sz="1400" b="1" dirty="0" smtClean="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td.</a:t>
            </a:r>
            <a:r>
              <a:rPr lang="en-GB" sz="1400" b="1" dirty="0" smtClean="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was established in 2012 in </a:t>
            </a:r>
            <a:r>
              <a:rPr lang="de-DE" sz="1400" b="1" dirty="0">
                <a:solidFill>
                  <a:srgbClr val="0070C0"/>
                </a:solidFill>
                <a:latin typeface="Calibri" panose="020F0502020204030204" pitchFamily="34" charset="0"/>
                <a:ea typeface="Tahoma" panose="020B0604030504040204" pitchFamily="34" charset="0"/>
                <a:cs typeface="Arial" panose="020B0604020202020204" pitchFamily="34" charset="0"/>
              </a:rPr>
              <a:t>Saint Petersburg</a:t>
            </a:r>
            <a:r>
              <a:rPr lang="ru-RU" sz="1400" b="1" dirty="0">
                <a:solidFill>
                  <a:srgbClr val="0070C0"/>
                </a:solidFill>
                <a:latin typeface="Calibri" panose="020F0502020204030204" pitchFamily="34" charset="0"/>
                <a:ea typeface="Tahoma" panose="020B0604030504040204" pitchFamily="34" charset="0"/>
                <a:cs typeface="Arial" panose="020B0604020202020204" pitchFamily="34" charset="0"/>
              </a:rPr>
              <a:t>, </a:t>
            </a:r>
            <a:r>
              <a:rPr lang="de-DE" sz="1400" b="1" dirty="0">
                <a:solidFill>
                  <a:srgbClr val="0070C0"/>
                </a:solidFill>
                <a:latin typeface="Calibri" panose="020F0502020204030204" pitchFamily="34" charset="0"/>
                <a:ea typeface="Tahoma" panose="020B0604030504040204" pitchFamily="34" charset="0"/>
                <a:cs typeface="Arial" panose="020B0604020202020204" pitchFamily="34" charset="0"/>
              </a:rPr>
              <a:t>Russia</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a:t>
            </a:r>
          </a:p>
          <a:p>
            <a:pPr algn="just">
              <a:buClr>
                <a:srgbClr val="0070C0"/>
              </a:buClr>
            </a:pP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It is the</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b="1" dirty="0">
                <a:solidFill>
                  <a:srgbClr val="0070C0"/>
                </a:solidFill>
                <a:latin typeface="Calibri" panose="020F0502020204030204" pitchFamily="34" charset="0"/>
                <a:ea typeface="Tahoma" panose="020B0604030504040204" pitchFamily="34" charset="0"/>
                <a:cs typeface="Arial" panose="020B0604020202020204" pitchFamily="34" charset="0"/>
              </a:rPr>
              <a:t>developer</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and the</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b="1" dirty="0">
                <a:solidFill>
                  <a:srgbClr val="0070C0"/>
                </a:solidFill>
                <a:latin typeface="Calibri" panose="020F0502020204030204" pitchFamily="34" charset="0"/>
                <a:ea typeface="Tahoma" panose="020B0604030504040204" pitchFamily="34" charset="0"/>
                <a:cs typeface="Arial" panose="020B0604020202020204" pitchFamily="34" charset="0"/>
              </a:rPr>
              <a:t>manufacturer</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of the first home</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robotic complex </a:t>
            </a:r>
            <a:r>
              <a:rPr lang="en-GB" sz="1400" b="1" dirty="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ROBOTRACK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for the education system from kindergarten to university</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a:t>
            </a:r>
          </a:p>
          <a:p>
            <a:pPr algn="just">
              <a:buClr>
                <a:srgbClr val="FF6600"/>
              </a:buClr>
            </a:pP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It is the</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b="1" dirty="0">
                <a:solidFill>
                  <a:srgbClr val="0070C0"/>
                </a:solidFill>
                <a:latin typeface="Calibri" panose="020F0502020204030204" pitchFamily="34" charset="0"/>
                <a:ea typeface="Tahoma" panose="020B0604030504040204" pitchFamily="34" charset="0"/>
                <a:cs typeface="Arial" panose="020B0604020202020204" pitchFamily="34" charset="0"/>
              </a:rPr>
              <a:t>creator</a:t>
            </a:r>
            <a:r>
              <a:rPr lang="ru-RU" sz="1400" i="1"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of</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the network of </a:t>
            </a:r>
            <a:r>
              <a:rPr lang="en-GB" sz="1400" b="1" dirty="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ROBOTRACK</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International Clubs of more than 120 clubs in </a:t>
            </a:r>
            <a:r>
              <a:rPr lang="en-GB" sz="1400" b="1" dirty="0">
                <a:solidFill>
                  <a:srgbClr val="FF660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Russia</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and</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b="1" dirty="0">
                <a:solidFill>
                  <a:srgbClr val="0070C0"/>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Arial" panose="020B0604020202020204" pitchFamily="34" charset="0"/>
              </a:rPr>
              <a:t>Kazakhstan</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in</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47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regions</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and</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cities of</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Russia</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and</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 </a:t>
            </a:r>
            <a:r>
              <a:rPr lang="en-GB" sz="1400" dirty="0">
                <a:solidFill>
                  <a:schemeClr val="bg1"/>
                </a:solidFill>
                <a:latin typeface="Calibri" panose="020F0502020204030204" pitchFamily="34" charset="0"/>
                <a:ea typeface="Tahoma" panose="020B0604030504040204" pitchFamily="34" charset="0"/>
                <a:cs typeface="Arial" panose="020B0604020202020204" pitchFamily="34" charset="0"/>
              </a:rPr>
              <a:t>Kazakhstan</a:t>
            </a:r>
            <a:r>
              <a:rPr lang="ru-RU" sz="1400" dirty="0">
                <a:solidFill>
                  <a:schemeClr val="bg1"/>
                </a:solidFill>
                <a:latin typeface="Calibri" panose="020F0502020204030204" pitchFamily="34" charset="0"/>
                <a:ea typeface="Tahoma" panose="020B0604030504040204" pitchFamily="34" charset="0"/>
                <a:cs typeface="Arial" panose="020B0604020202020204" pitchFamily="34" charset="0"/>
              </a:rPr>
              <a:t>.</a:t>
            </a:r>
          </a:p>
          <a:p>
            <a:pPr algn="just"/>
            <a:endParaRPr lang="ru-RU" sz="1200" dirty="0">
              <a:solidFill>
                <a:schemeClr val="bg1"/>
              </a:solidFill>
              <a:latin typeface="Calibri" panose="020F0502020204030204" pitchFamily="34" charset="0"/>
              <a:ea typeface="Tahoma" panose="020B0604030504040204" pitchFamily="34" charset="0"/>
              <a:cs typeface="Tahoma" panose="020B0604030504040204" pitchFamily="34" charset="0"/>
            </a:endParaRPr>
          </a:p>
          <a:p>
            <a:endParaRPr lang="ru-RU" sz="1200" dirty="0">
              <a:solidFill>
                <a:schemeClr val="bg1"/>
              </a:solidFill>
              <a:latin typeface="Calibri" panose="020F0502020204030204" pitchFamily="34" charset="0"/>
              <a:ea typeface="Tahoma" panose="020B0604030504040204" pitchFamily="34" charset="0"/>
              <a:cs typeface="Tahoma" panose="020B0604030504040204" pitchFamily="34" charset="0"/>
            </a:endParaRPr>
          </a:p>
          <a:p>
            <a:endParaRPr lang="ru-RU" sz="1200"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sp>
        <p:nvSpPr>
          <p:cNvPr id="14" name="Заголовок 6"/>
          <p:cNvSpPr txBox="1">
            <a:spLocks/>
          </p:cNvSpPr>
          <p:nvPr/>
        </p:nvSpPr>
        <p:spPr>
          <a:xfrm>
            <a:off x="0" y="3219822"/>
            <a:ext cx="6858000" cy="19030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OUR PARTNERS</a:t>
            </a:r>
            <a:endParaRPr lang="ru-RU" sz="1600"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cxnSp>
        <p:nvCxnSpPr>
          <p:cNvPr id="15" name="Прямая соединительная линия 14"/>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pic>
        <p:nvPicPr>
          <p:cNvPr id="21" name="Рисунок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7380" y="4327918"/>
            <a:ext cx="998063" cy="54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31"/>
          <p:cNvPicPr>
            <a:picLocks noChangeAspect="1"/>
          </p:cNvPicPr>
          <p:nvPr/>
        </p:nvPicPr>
        <p:blipFill>
          <a:blip r:embed="rId6">
            <a:extLst>
              <a:ext uri="{28A0092B-C50C-407E-A947-70E740481C1C}">
                <a14:useLocalDpi xmlns:a14="http://schemas.microsoft.com/office/drawing/2010/main" val="0"/>
              </a:ext>
            </a:extLst>
          </a:blip>
          <a:srcRect t="2" b="9534"/>
          <a:stretch>
            <a:fillRect/>
          </a:stretch>
        </p:blipFill>
        <p:spPr bwMode="auto">
          <a:xfrm>
            <a:off x="216839" y="3555395"/>
            <a:ext cx="1123929"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90493" y="4315091"/>
            <a:ext cx="144138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3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13265" y="3567753"/>
            <a:ext cx="1168175"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3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2451" y="4356943"/>
            <a:ext cx="97615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3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69494" y="3645395"/>
            <a:ext cx="1139179"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41328" y="4296422"/>
            <a:ext cx="117717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Рисунок 3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2357" y="4327918"/>
            <a:ext cx="1138411"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10815" y="3552594"/>
            <a:ext cx="1048543" cy="720000"/>
          </a:xfrm>
          <a:prstGeom prst="rect">
            <a:avLst/>
          </a:prstGeom>
        </p:spPr>
      </p:pic>
      <p:pic>
        <p:nvPicPr>
          <p:cNvPr id="30" name="Рисунок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41328" y="3500101"/>
            <a:ext cx="1101711" cy="684000"/>
          </a:xfrm>
          <a:prstGeom prst="rect">
            <a:avLst/>
          </a:prstGeom>
        </p:spPr>
      </p:pic>
    </p:spTree>
    <p:extLst>
      <p:ext uri="{BB962C8B-B14F-4D97-AF65-F5344CB8AC3E}">
        <p14:creationId xmlns:p14="http://schemas.microsoft.com/office/powerpoint/2010/main" val="22706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2" name="Группа 1"/>
          <p:cNvGrpSpPr>
            <a:grpSpLocks/>
          </p:cNvGrpSpPr>
          <p:nvPr/>
        </p:nvGrpSpPr>
        <p:grpSpPr bwMode="auto">
          <a:xfrm>
            <a:off x="107766" y="3097346"/>
            <a:ext cx="3404897" cy="1867083"/>
            <a:chOff x="468313" y="2047875"/>
            <a:chExt cx="8675687" cy="4206875"/>
          </a:xfrm>
        </p:grpSpPr>
        <p:pic>
          <p:nvPicPr>
            <p:cNvPr id="53" name="Рисунок 17"/>
            <p:cNvPicPr>
              <a:picLocks noChangeAspect="1"/>
            </p:cNvPicPr>
            <p:nvPr/>
          </p:nvPicPr>
          <p:blipFill>
            <a:blip r:embed="rId2">
              <a:extLst>
                <a:ext uri="{28A0092B-C50C-407E-A947-70E740481C1C}">
                  <a14:useLocalDpi xmlns:a14="http://schemas.microsoft.com/office/drawing/2010/main" val="0"/>
                </a:ext>
              </a:extLst>
            </a:blip>
            <a:srcRect l="5113"/>
            <a:stretch>
              <a:fillRect/>
            </a:stretch>
          </p:blipFill>
          <p:spPr bwMode="auto">
            <a:xfrm>
              <a:off x="468313" y="2047875"/>
              <a:ext cx="86756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35004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513" y="3387725"/>
              <a:ext cx="430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613" y="3817938"/>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4306888"/>
              <a:ext cx="4302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575" y="4367213"/>
              <a:ext cx="431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3" y="4248150"/>
              <a:ext cx="430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875" y="401796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7788" y="3587750"/>
              <a:ext cx="430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7913" y="3736975"/>
              <a:ext cx="43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562350"/>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238" y="40179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00" y="4017963"/>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400550"/>
              <a:ext cx="4302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450" y="3736975"/>
              <a:ext cx="43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450" y="3970338"/>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00" y="3776663"/>
              <a:ext cx="430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8638" y="39671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863" y="4092575"/>
              <a:ext cx="430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063" y="4405313"/>
              <a:ext cx="431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2" descr="Картинки по запросу robot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300" y="3405188"/>
              <a:ext cx="4302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Объект 7"/>
          <p:cNvSpPr>
            <a:spLocks noGrp="1"/>
          </p:cNvSpPr>
          <p:nvPr>
            <p:ph idx="1"/>
          </p:nvPr>
        </p:nvSpPr>
        <p:spPr>
          <a:xfrm>
            <a:off x="461157" y="540232"/>
            <a:ext cx="5991764" cy="320561"/>
          </a:xfrm>
        </p:spPr>
        <p:txBody>
          <a:bodyPr>
            <a:normAutofit/>
          </a:bodyPr>
          <a:lstStyle/>
          <a:p>
            <a:pPr marL="0" indent="0">
              <a:buNone/>
            </a:pPr>
            <a:r>
              <a:rPr lang="en-GB" sz="1000" b="1" dirty="0">
                <a:solidFill>
                  <a:srgbClr val="0070C0"/>
                </a:solidFill>
                <a:latin typeface="Calibri" panose="020F0502020204030204" pitchFamily="34" charset="0"/>
              </a:rPr>
              <a:t>More than 120 Clubs</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are opened in regions of Russia and Kazakhstan.</a:t>
            </a:r>
            <a:endParaRPr lang="ru-RU" sz="1000" dirty="0">
              <a:solidFill>
                <a:schemeClr val="bg1"/>
              </a:solidFill>
              <a:latin typeface="Calibri" panose="020F0502020204030204" pitchFamily="34" charset="0"/>
            </a:endParaRPr>
          </a:p>
        </p:txBody>
      </p:sp>
      <p:sp>
        <p:nvSpPr>
          <p:cNvPr id="4" name="Прямоугольник 3"/>
          <p:cNvSpPr/>
          <p:nvPr/>
        </p:nvSpPr>
        <p:spPr>
          <a:xfrm>
            <a:off x="456719" y="899455"/>
            <a:ext cx="6074818" cy="400110"/>
          </a:xfrm>
          <a:prstGeom prst="rect">
            <a:avLst/>
          </a:prstGeom>
        </p:spPr>
        <p:txBody>
          <a:bodyPr wrap="square">
            <a:spAutoFit/>
          </a:bodyPr>
          <a:lstStyle/>
          <a:p>
            <a:pPr algn="just"/>
            <a:r>
              <a:rPr lang="en-GB" sz="1000" b="1" dirty="0">
                <a:solidFill>
                  <a:srgbClr val="0070C0"/>
                </a:solidFill>
                <a:latin typeface="Calibri" panose="020F0502020204030204" pitchFamily="34" charset="0"/>
              </a:rPr>
              <a:t>More than</a:t>
            </a:r>
            <a:r>
              <a:rPr lang="ru-RU" sz="1000" b="1" dirty="0">
                <a:solidFill>
                  <a:srgbClr val="0070C0"/>
                </a:solidFill>
                <a:latin typeface="Calibri" panose="020F0502020204030204" pitchFamily="34" charset="0"/>
              </a:rPr>
              <a:t> 40</a:t>
            </a:r>
            <a:r>
              <a:rPr lang="en-GB" sz="1000" b="1" dirty="0">
                <a:solidFill>
                  <a:srgbClr val="0070C0"/>
                </a:solidFill>
                <a:latin typeface="Calibri" panose="020F0502020204030204" pitchFamily="34" charset="0"/>
              </a:rPr>
              <a:t>,000</a:t>
            </a:r>
            <a:r>
              <a:rPr lang="ru-RU" sz="1000" b="1" dirty="0">
                <a:solidFill>
                  <a:srgbClr val="0070C0"/>
                </a:solidFill>
                <a:latin typeface="Calibri" panose="020F0502020204030204" pitchFamily="34" charset="0"/>
              </a:rPr>
              <a:t> </a:t>
            </a:r>
            <a:r>
              <a:rPr lang="en-GB" sz="1000" b="1" dirty="0">
                <a:solidFill>
                  <a:srgbClr val="0070C0"/>
                </a:solidFill>
                <a:latin typeface="Calibri" panose="020F0502020204030204" pitchFamily="34" charset="0"/>
              </a:rPr>
              <a:t>children</a:t>
            </a:r>
            <a:r>
              <a:rPr lang="ru-RU" sz="1000" b="1" dirty="0">
                <a:solidFill>
                  <a:srgbClr val="0070C0"/>
                </a:solidFill>
                <a:latin typeface="Calibri" panose="020F0502020204030204" pitchFamily="34" charset="0"/>
              </a:rPr>
              <a:t> </a:t>
            </a:r>
            <a:r>
              <a:rPr lang="en-GB" sz="1000" dirty="0">
                <a:solidFill>
                  <a:schemeClr val="bg1"/>
                </a:solidFill>
                <a:latin typeface="Calibri" panose="020F0502020204030204" pitchFamily="34" charset="0"/>
              </a:rPr>
              <a:t>are enrolled in</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public and private educational institutions of the country based on the developed teaching materials. </a:t>
            </a:r>
            <a:endParaRPr lang="ru-RU" sz="1000" dirty="0">
              <a:solidFill>
                <a:schemeClr val="bg1"/>
              </a:solidFill>
              <a:latin typeface="Calibri" panose="020F0502020204030204" pitchFamily="34" charset="0"/>
            </a:endParaRPr>
          </a:p>
        </p:txBody>
      </p:sp>
      <p:sp>
        <p:nvSpPr>
          <p:cNvPr id="34" name="Прямоугольник 33"/>
          <p:cNvSpPr/>
          <p:nvPr/>
        </p:nvSpPr>
        <p:spPr>
          <a:xfrm>
            <a:off x="456719" y="1392490"/>
            <a:ext cx="6085053" cy="246221"/>
          </a:xfrm>
          <a:prstGeom prst="rect">
            <a:avLst/>
          </a:prstGeom>
        </p:spPr>
        <p:txBody>
          <a:bodyPr wrap="square">
            <a:spAutoFit/>
          </a:bodyPr>
          <a:lstStyle/>
          <a:p>
            <a:pPr algn="just"/>
            <a:r>
              <a:rPr lang="en-GB" sz="1000" dirty="0">
                <a:solidFill>
                  <a:schemeClr val="bg1"/>
                </a:solidFill>
                <a:latin typeface="Calibri" panose="020F0502020204030204" pitchFamily="34" charset="0"/>
              </a:rPr>
              <a:t>We are the official representative of the International Youth Robot Association (IYRA) in Russia. </a:t>
            </a:r>
            <a:endParaRPr lang="ru-RU" sz="1000" dirty="0">
              <a:solidFill>
                <a:schemeClr val="bg1"/>
              </a:solidFill>
              <a:latin typeface="Calibri" panose="020F0502020204030204" pitchFamily="34" charset="0"/>
            </a:endParaRPr>
          </a:p>
        </p:txBody>
      </p:sp>
      <p:sp>
        <p:nvSpPr>
          <p:cNvPr id="37" name="Прямоугольник 36"/>
          <p:cNvSpPr/>
          <p:nvPr/>
        </p:nvSpPr>
        <p:spPr>
          <a:xfrm>
            <a:off x="474917" y="1745746"/>
            <a:ext cx="6086560" cy="400110"/>
          </a:xfrm>
          <a:prstGeom prst="rect">
            <a:avLst/>
          </a:prstGeom>
        </p:spPr>
        <p:txBody>
          <a:bodyPr wrap="square">
            <a:spAutoFit/>
          </a:bodyPr>
          <a:lstStyle/>
          <a:p>
            <a:pPr algn="just"/>
            <a:r>
              <a:rPr lang="en-GB" sz="1000" dirty="0">
                <a:solidFill>
                  <a:schemeClr val="bg1"/>
                </a:solidFill>
                <a:latin typeface="Calibri" panose="020F0502020204030204" pitchFamily="34" charset="0"/>
              </a:rPr>
              <a:t>Brain Development company took </a:t>
            </a:r>
            <a:r>
              <a:rPr lang="en-GB" sz="1000" b="1" i="1" u="sng" dirty="0">
                <a:solidFill>
                  <a:srgbClr val="0070C0"/>
                </a:solidFill>
                <a:latin typeface="Calibri" panose="020F0502020204030204" pitchFamily="34" charset="0"/>
              </a:rPr>
              <a:t>1st</a:t>
            </a:r>
            <a:r>
              <a:rPr lang="en-GB" sz="1000" b="1" i="1" u="sng" dirty="0">
                <a:solidFill>
                  <a:schemeClr val="bg1"/>
                </a:solidFill>
                <a:latin typeface="Calibri" panose="020F0502020204030204" pitchFamily="34" charset="0"/>
              </a:rPr>
              <a:t> due to ROBOTRACK project in the category of Personal Contribution to the Development of Social Entrepreneurship in Russia at the VI </a:t>
            </a:r>
            <a:r>
              <a:rPr lang="en-GB" sz="1000" b="1" i="1" u="sng" dirty="0">
                <a:solidFill>
                  <a:srgbClr val="FF6600"/>
                </a:solidFill>
                <a:latin typeface="Calibri" panose="020F0502020204030204" pitchFamily="34" charset="0"/>
              </a:rPr>
              <a:t>Impulse of Good </a:t>
            </a:r>
            <a:r>
              <a:rPr lang="en-GB" sz="1000" b="1" i="1" u="sng" dirty="0">
                <a:solidFill>
                  <a:schemeClr val="bg1"/>
                </a:solidFill>
                <a:latin typeface="Calibri" panose="020F0502020204030204" pitchFamily="34" charset="0"/>
              </a:rPr>
              <a:t>Awar</a:t>
            </a:r>
            <a:r>
              <a:rPr lang="en-GB" sz="1000" i="1" u="sng" dirty="0">
                <a:solidFill>
                  <a:schemeClr val="bg1"/>
                </a:solidFill>
                <a:latin typeface="Calibri" panose="020F0502020204030204" pitchFamily="34" charset="0"/>
              </a:rPr>
              <a:t>d</a:t>
            </a:r>
            <a:r>
              <a:rPr lang="en-GB"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p:txBody>
      </p:sp>
      <p:sp>
        <p:nvSpPr>
          <p:cNvPr id="46" name="Прямоугольник 45"/>
          <p:cNvSpPr/>
          <p:nvPr/>
        </p:nvSpPr>
        <p:spPr>
          <a:xfrm>
            <a:off x="484315" y="2191028"/>
            <a:ext cx="6086560" cy="400110"/>
          </a:xfrm>
          <a:prstGeom prst="rect">
            <a:avLst/>
          </a:prstGeom>
        </p:spPr>
        <p:txBody>
          <a:bodyPr wrap="square">
            <a:spAutoFit/>
          </a:bodyPr>
          <a:lstStyle/>
          <a:p>
            <a:pPr algn="just"/>
            <a:r>
              <a:rPr lang="en-GB" sz="1000" dirty="0">
                <a:solidFill>
                  <a:schemeClr val="bg1"/>
                </a:solidFill>
                <a:latin typeface="Calibri" panose="020F0502020204030204" pitchFamily="34" charset="0"/>
              </a:rPr>
              <a:t>In March 2016 and 2017, the company </a:t>
            </a:r>
            <a:r>
              <a:rPr lang="en-GB" sz="1000" b="1" dirty="0">
                <a:solidFill>
                  <a:srgbClr val="FF6600"/>
                </a:solidFill>
                <a:latin typeface="Calibri" panose="020F0502020204030204" pitchFamily="34" charset="0"/>
              </a:rPr>
              <a:t>won</a:t>
            </a:r>
            <a:r>
              <a:rPr lang="en-GB" sz="1000" dirty="0">
                <a:solidFill>
                  <a:schemeClr val="bg1"/>
                </a:solidFill>
                <a:latin typeface="Calibri" panose="020F0502020204030204" pitchFamily="34" charset="0"/>
              </a:rPr>
              <a:t> the 1st Interagency Competition of Manufacturers and Suppliers of Educational Equipment and Tutorials “</a:t>
            </a:r>
            <a:r>
              <a:rPr lang="en-GB" sz="1000" b="1" dirty="0">
                <a:solidFill>
                  <a:srgbClr val="0070C0"/>
                </a:solidFill>
                <a:latin typeface="Calibri" panose="020F0502020204030204" pitchFamily="34" charset="0"/>
              </a:rPr>
              <a:t>Tutor’s Choice</a:t>
            </a:r>
            <a:r>
              <a:rPr lang="en-GB" sz="1000" dirty="0">
                <a:solidFill>
                  <a:schemeClr val="bg1"/>
                </a:solidFill>
                <a:latin typeface="Calibri" panose="020F0502020204030204" pitchFamily="34" charset="0"/>
              </a:rPr>
              <a:t>”.</a:t>
            </a:r>
            <a:r>
              <a:rPr lang="ru-RU" sz="1000" dirty="0">
                <a:solidFill>
                  <a:schemeClr val="bg1"/>
                </a:solidFill>
                <a:latin typeface="Calibri" panose="020F0502020204030204" pitchFamily="34" charset="0"/>
              </a:rPr>
              <a:t> </a:t>
            </a:r>
          </a:p>
        </p:txBody>
      </p:sp>
      <p:sp>
        <p:nvSpPr>
          <p:cNvPr id="3" name="Прямоугольник 2"/>
          <p:cNvSpPr/>
          <p:nvPr/>
        </p:nvSpPr>
        <p:spPr>
          <a:xfrm>
            <a:off x="478821" y="2667069"/>
            <a:ext cx="6097549" cy="553998"/>
          </a:xfrm>
          <a:prstGeom prst="rect">
            <a:avLst/>
          </a:prstGeom>
        </p:spPr>
        <p:txBody>
          <a:bodyPr wrap="square">
            <a:spAutoFit/>
          </a:bodyPr>
          <a:lstStyle/>
          <a:p>
            <a:pPr algn="just">
              <a:defRPr/>
            </a:pPr>
            <a:r>
              <a:rPr lang="en-GB" sz="1000" dirty="0">
                <a:solidFill>
                  <a:schemeClr val="bg1"/>
                </a:solidFill>
                <a:latin typeface="Calibri" panose="020F0502020204030204" pitchFamily="34" charset="0"/>
              </a:rPr>
              <a:t>As a part of the Congress of Children Products Industry, the Award Ceremony of the Best Home Producers was held on September 29, 2017. According to the contest results of Ministry of Industry and Trade of Russia the Brain Development company has entered </a:t>
            </a:r>
            <a:r>
              <a:rPr lang="de-DE" sz="1000" b="1" dirty="0">
                <a:solidFill>
                  <a:srgbClr val="FF6600"/>
                </a:solidFill>
                <a:latin typeface="Calibri" panose="020F0502020204030204" pitchFamily="34" charset="0"/>
              </a:rPr>
              <a:t>TOP-10</a:t>
            </a:r>
            <a:r>
              <a:rPr lang="ru-RU" sz="1000" dirty="0">
                <a:solidFill>
                  <a:schemeClr val="bg1"/>
                </a:solidFill>
                <a:latin typeface="Calibri" panose="020F0502020204030204" pitchFamily="34" charset="0"/>
              </a:rPr>
              <a:t> </a:t>
            </a:r>
            <a:r>
              <a:rPr lang="de-DE" sz="1000" b="1" dirty="0">
                <a:solidFill>
                  <a:srgbClr val="0070C0"/>
                </a:solidFill>
                <a:latin typeface="Calibri" panose="020F0502020204030204" pitchFamily="34" charset="0"/>
              </a:rPr>
              <a:t>Best </a:t>
            </a:r>
            <a:r>
              <a:rPr lang="de-DE" sz="1000" b="1" dirty="0" err="1">
                <a:solidFill>
                  <a:srgbClr val="0070C0"/>
                </a:solidFill>
                <a:latin typeface="Calibri" panose="020F0502020204030204" pitchFamily="34" charset="0"/>
              </a:rPr>
              <a:t>Russian</a:t>
            </a:r>
            <a:r>
              <a:rPr lang="de-DE" sz="1000" b="1" dirty="0">
                <a:solidFill>
                  <a:srgbClr val="0070C0"/>
                </a:solidFill>
                <a:latin typeface="Calibri" panose="020F0502020204030204" pitchFamily="34" charset="0"/>
              </a:rPr>
              <a:t> Producers</a:t>
            </a:r>
            <a:r>
              <a:rPr lang="ru-RU" sz="1000" dirty="0">
                <a:solidFill>
                  <a:schemeClr val="bg1"/>
                </a:solidFill>
                <a:latin typeface="Calibri" panose="020F0502020204030204" pitchFamily="34" charset="0"/>
              </a:rPr>
              <a:t>.</a:t>
            </a:r>
          </a:p>
        </p:txBody>
      </p:sp>
      <p:cxnSp>
        <p:nvCxnSpPr>
          <p:cNvPr id="49" name="Прямая соединительная линия 48"/>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50" name="Рисунок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51" name="Заголовок 6"/>
          <p:cNvSpPr>
            <a:spLocks noGrp="1"/>
          </p:cNvSpPr>
          <p:nvPr>
            <p:ph type="title"/>
          </p:nvPr>
        </p:nvSpPr>
        <p:spPr>
          <a:xfrm>
            <a:off x="956564" y="118348"/>
            <a:ext cx="3826042" cy="190305"/>
          </a:xfrm>
        </p:spPr>
        <p:txBody>
          <a:bodyPr>
            <a:noAutofit/>
          </a:bodyPr>
          <a:lstStyle/>
          <a:p>
            <a:r>
              <a:rPr lang="de-DE" sz="2000" b="1" dirty="0">
                <a:solidFill>
                  <a:srgbClr val="0070C0"/>
                </a:solidFill>
                <a:latin typeface="Calibri" panose="020F0502020204030204" pitchFamily="34" charset="0"/>
                <a:cs typeface="Arial" panose="020B0604020202020204" pitchFamily="34" charset="0"/>
              </a:rPr>
              <a:t>Our achievements</a:t>
            </a:r>
            <a:endParaRPr lang="ru-RU" sz="2000" b="1" dirty="0">
              <a:solidFill>
                <a:srgbClr val="0070C0"/>
              </a:solidFill>
              <a:latin typeface="Calibri" panose="020F0502020204030204" pitchFamily="34" charset="0"/>
              <a:cs typeface="Arial" panose="020B0604020202020204" pitchFamily="34" charset="0"/>
            </a:endParaRPr>
          </a:p>
        </p:txBody>
      </p:sp>
      <p:pic>
        <p:nvPicPr>
          <p:cNvPr id="74" name="Picture 2" descr="Марка качества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058" y="3751290"/>
            <a:ext cx="1029695" cy="108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descr="C:\Users\User\Desktop\ЗНАК РЕКОМЕНЖДОВАНО ПЕДСООБЩЕСТВОМ\рекомендовано-03.jpg"/>
          <p:cNvPicPr>
            <a:picLocks noChangeAspect="1" noChangeArrowheads="1"/>
          </p:cNvPicPr>
          <p:nvPr/>
        </p:nvPicPr>
        <p:blipFill rotWithShape="1">
          <a:blip r:embed="rId6">
            <a:extLst>
              <a:ext uri="{28A0092B-C50C-407E-A947-70E740481C1C}">
                <a14:useLocalDpi xmlns:a14="http://schemas.microsoft.com/office/drawing/2010/main" val="0"/>
              </a:ext>
            </a:extLst>
          </a:blip>
          <a:srcRect t="7017" b="11064"/>
          <a:stretch/>
        </p:blipFill>
        <p:spPr bwMode="auto">
          <a:xfrm>
            <a:off x="3412820" y="3381247"/>
            <a:ext cx="1040660" cy="81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Рисунок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3954" y="4190935"/>
            <a:ext cx="1415126" cy="639517"/>
          </a:xfrm>
          <a:prstGeom prst="rect">
            <a:avLst/>
          </a:prstGeom>
        </p:spPr>
      </p:pic>
      <p:pic>
        <p:nvPicPr>
          <p:cNvPr id="77" name="Picture 8" descr="C:\Users\User\Desktop\ИМПУЛЬС ДОБРА\4652faa08dacd35655264272988bb716.jpg"/>
          <p:cNvPicPr>
            <a:picLocks noChangeAspect="1" noChangeArrowheads="1"/>
          </p:cNvPicPr>
          <p:nvPr/>
        </p:nvPicPr>
        <p:blipFill>
          <a:blip r:embed="rId8">
            <a:extLst/>
          </a:blip>
          <a:srcRect/>
          <a:stretch>
            <a:fillRect/>
          </a:stretch>
        </p:blipFill>
        <p:spPr bwMode="auto">
          <a:xfrm>
            <a:off x="5514331" y="3091595"/>
            <a:ext cx="1274374" cy="1701740"/>
          </a:xfrm>
          <a:prstGeom prst="rect">
            <a:avLst/>
          </a:prstGeom>
          <a:ln>
            <a:noFill/>
          </a:ln>
          <a:effectLst>
            <a:softEdge rad="112500"/>
          </a:effectLst>
          <a:extLst/>
        </p:spPr>
      </p:pic>
      <p:pic>
        <p:nvPicPr>
          <p:cNvPr id="78"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1092" y="58170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576" y="996434"/>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729" y="141098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729" y="1843035"/>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729" y="2275083"/>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729" y="2779139"/>
            <a:ext cx="216000"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80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270453" y="2661760"/>
            <a:ext cx="3429000" cy="1782198"/>
          </a:xfrm>
        </p:spPr>
        <p:txBody>
          <a:bodyPr>
            <a:noAutofit/>
          </a:bodyPr>
          <a:lstStyle/>
          <a:p>
            <a:pPr marL="0" indent="0">
              <a:lnSpc>
                <a:spcPct val="100000"/>
              </a:lnSpc>
              <a:buNone/>
            </a:pPr>
            <a:r>
              <a:rPr lang="en-GB" sz="1100" b="1" dirty="0">
                <a:solidFill>
                  <a:srgbClr val="0070C0"/>
                </a:solidFill>
                <a:latin typeface="Calibri" panose="020F0502020204030204" pitchFamily="34" charset="0"/>
              </a:rPr>
              <a:t>The teaching materials </a:t>
            </a:r>
            <a:r>
              <a:rPr lang="en-GB" sz="1100" dirty="0">
                <a:solidFill>
                  <a:schemeClr val="bg1"/>
                </a:solidFill>
                <a:latin typeface="Calibri" panose="020F0502020204030204" pitchFamily="34" charset="0"/>
              </a:rPr>
              <a:t>will help</a:t>
            </a:r>
            <a:r>
              <a:rPr lang="ru-RU" sz="110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guide children towards occupations of future</a:t>
            </a:r>
            <a:r>
              <a:rPr lang="ru-RU" sz="1100" dirty="0">
                <a:solidFill>
                  <a:schemeClr val="bg1"/>
                </a:solidFill>
                <a:latin typeface="Calibri" panose="020F0502020204030204" pitchFamily="34" charset="0"/>
              </a:rPr>
              <a:t> </a:t>
            </a:r>
            <a:r>
              <a:rPr lang="en-GB" sz="1100" dirty="0">
                <a:solidFill>
                  <a:schemeClr val="bg1"/>
                </a:solidFill>
                <a:latin typeface="Calibri" panose="020F0502020204030204" pitchFamily="34" charset="0"/>
              </a:rPr>
              <a:t>connected with </a:t>
            </a:r>
            <a:br>
              <a:rPr lang="en-GB" sz="1100" dirty="0">
                <a:solidFill>
                  <a:schemeClr val="bg1"/>
                </a:solidFill>
                <a:latin typeface="Calibri" panose="020F0502020204030204" pitchFamily="34" charset="0"/>
              </a:rPr>
            </a:br>
            <a:r>
              <a:rPr lang="en-GB" sz="1100" dirty="0">
                <a:solidFill>
                  <a:schemeClr val="bg1"/>
                </a:solidFill>
                <a:latin typeface="Calibri" panose="020F0502020204030204" pitchFamily="34" charset="0"/>
              </a:rPr>
              <a:t>neurological and psychological fields, robotics and related fields as well as form primary skills of future </a:t>
            </a:r>
            <a:br>
              <a:rPr lang="en-GB" sz="1100" dirty="0">
                <a:solidFill>
                  <a:schemeClr val="bg1"/>
                </a:solidFill>
                <a:latin typeface="Calibri" panose="020F0502020204030204" pitchFamily="34" charset="0"/>
              </a:rPr>
            </a:br>
            <a:r>
              <a:rPr lang="en-GB" sz="1100" dirty="0">
                <a:solidFill>
                  <a:schemeClr val="bg1"/>
                </a:solidFill>
                <a:latin typeface="Calibri" panose="020F0502020204030204" pitchFamily="34" charset="0"/>
              </a:rPr>
              <a:t>scientists – neuropsychologists and </a:t>
            </a:r>
            <a:r>
              <a:rPr lang="en-GB" sz="1100" dirty="0" err="1">
                <a:solidFill>
                  <a:schemeClr val="bg1"/>
                </a:solidFill>
                <a:latin typeface="Calibri" panose="020F0502020204030204" pitchFamily="34" charset="0"/>
              </a:rPr>
              <a:t>neurotechnologists</a:t>
            </a:r>
            <a:r>
              <a:rPr lang="en-GB" sz="1100" dirty="0">
                <a:solidFill>
                  <a:schemeClr val="bg1"/>
                </a:solidFill>
                <a:latin typeface="Calibri" panose="020F0502020204030204" pitchFamily="34" charset="0"/>
              </a:rPr>
              <a:t>. </a:t>
            </a:r>
            <a:endParaRPr lang="ru-RU" sz="1100" dirty="0">
              <a:solidFill>
                <a:schemeClr val="bg1"/>
              </a:solidFill>
              <a:latin typeface="Calibri" panose="020F0502020204030204"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9453" y="499007"/>
            <a:ext cx="3041915" cy="20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Прямая соединительная линия 8"/>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1" name="Заголовок 6"/>
          <p:cNvSpPr>
            <a:spLocks noGrp="1"/>
          </p:cNvSpPr>
          <p:nvPr>
            <p:ph type="title"/>
          </p:nvPr>
        </p:nvSpPr>
        <p:spPr>
          <a:xfrm>
            <a:off x="995122" y="95332"/>
            <a:ext cx="5784804" cy="190305"/>
          </a:xfrm>
        </p:spPr>
        <p:txBody>
          <a:bodyPr>
            <a:noAutofit/>
          </a:bodyPr>
          <a:lstStyle/>
          <a:p>
            <a:r>
              <a:rPr lang="en-GB" sz="2000" b="1" dirty="0">
                <a:solidFill>
                  <a:srgbClr val="0070C0"/>
                </a:solidFill>
                <a:latin typeface="Calibri" panose="020F0502020204030204" pitchFamily="34" charset="0"/>
                <a:cs typeface="Arial" panose="020B0604020202020204" pitchFamily="34" charset="0"/>
              </a:rPr>
              <a:t>Realization of </a:t>
            </a:r>
            <a:r>
              <a:rPr lang="en-GB" sz="2000" b="1" dirty="0" err="1">
                <a:solidFill>
                  <a:srgbClr val="0070C0"/>
                </a:solidFill>
                <a:latin typeface="Calibri" panose="020F0502020204030204" pitchFamily="34" charset="0"/>
                <a:cs typeface="Arial" panose="020B0604020202020204" pitchFamily="34" charset="0"/>
              </a:rPr>
              <a:t>Neurolaboratory</a:t>
            </a:r>
            <a:r>
              <a:rPr lang="en-GB" sz="2000" b="1" dirty="0">
                <a:solidFill>
                  <a:srgbClr val="0070C0"/>
                </a:solidFill>
                <a:latin typeface="Calibri" panose="020F0502020204030204" pitchFamily="34" charset="0"/>
                <a:cs typeface="Arial" panose="020B0604020202020204" pitchFamily="34" charset="0"/>
              </a:rPr>
              <a:t> creation</a:t>
            </a:r>
            <a:endParaRPr lang="ru-RU" sz="2000" b="1" dirty="0">
              <a:solidFill>
                <a:srgbClr val="0070C0"/>
              </a:solidFill>
              <a:latin typeface="Calibri" panose="020F0502020204030204" pitchFamily="34" charset="0"/>
              <a:cs typeface="Arial" panose="020B0604020202020204" pitchFamily="34" charset="0"/>
            </a:endParaRPr>
          </a:p>
        </p:txBody>
      </p:sp>
      <p:sp>
        <p:nvSpPr>
          <p:cNvPr id="2" name="Прямоугольник 1"/>
          <p:cNvSpPr/>
          <p:nvPr/>
        </p:nvSpPr>
        <p:spPr>
          <a:xfrm>
            <a:off x="270453" y="656282"/>
            <a:ext cx="3429000" cy="1446550"/>
          </a:xfrm>
          <a:prstGeom prst="rect">
            <a:avLst/>
          </a:prstGeom>
        </p:spPr>
        <p:txBody>
          <a:bodyPr>
            <a:spAutoFit/>
          </a:bodyPr>
          <a:lstStyle/>
          <a:p>
            <a:pPr algn="just"/>
            <a:r>
              <a:rPr lang="en-GB" sz="1100" dirty="0">
                <a:solidFill>
                  <a:schemeClr val="bg1"/>
                </a:solidFill>
                <a:latin typeface="Calibri" panose="020F0502020204030204" pitchFamily="34" charset="0"/>
              </a:rPr>
              <a:t>Due to the implementation of National Technological Initiative and definition of new markets that should be established by 2035 to make Russia more competitive on the world technology market and to form a digital economy with respect to the requirements of NTI road map and top occupations of the future, </a:t>
            </a:r>
            <a:r>
              <a:rPr lang="en-GB" sz="1100" b="1" dirty="0">
                <a:solidFill>
                  <a:schemeClr val="bg1"/>
                </a:solidFill>
                <a:latin typeface="Calibri" panose="020F0502020204030204" pitchFamily="34" charset="0"/>
              </a:rPr>
              <a:t>Brain Development </a:t>
            </a:r>
            <a:r>
              <a:rPr lang="en-GB" sz="1100" b="1" dirty="0" smtClean="0">
                <a:solidFill>
                  <a:schemeClr val="bg1"/>
                </a:solidFill>
                <a:latin typeface="Calibri" panose="020F0502020204030204" pitchFamily="34" charset="0"/>
              </a:rPr>
              <a:t>Ltd.  </a:t>
            </a:r>
            <a:r>
              <a:rPr lang="en-GB" sz="1100" dirty="0">
                <a:solidFill>
                  <a:schemeClr val="bg1"/>
                </a:solidFill>
                <a:latin typeface="Calibri" panose="020F0502020204030204" pitchFamily="34" charset="0"/>
              </a:rPr>
              <a:t>has developed and implemented </a:t>
            </a:r>
            <a:r>
              <a:rPr lang="en-GB" sz="1100" b="1" dirty="0">
                <a:solidFill>
                  <a:srgbClr val="FF0000"/>
                </a:solidFill>
                <a:latin typeface="Calibri" panose="020F0502020204030204" pitchFamily="34" charset="0"/>
              </a:rPr>
              <a:t>Young </a:t>
            </a:r>
            <a:r>
              <a:rPr lang="en-GB" sz="1100" b="1" dirty="0" err="1" smtClean="0">
                <a:solidFill>
                  <a:srgbClr val="FF0000"/>
                </a:solidFill>
                <a:latin typeface="Calibri" panose="020F0502020204030204" pitchFamily="34" charset="0"/>
              </a:rPr>
              <a:t>Neuro</a:t>
            </a:r>
            <a:r>
              <a:rPr lang="en-GB" sz="1100" b="1" dirty="0" smtClean="0">
                <a:solidFill>
                  <a:srgbClr val="FF0000"/>
                </a:solidFill>
                <a:latin typeface="Calibri" panose="020F0502020204030204" pitchFamily="34" charset="0"/>
              </a:rPr>
              <a:t>-Engineer </a:t>
            </a:r>
            <a:r>
              <a:rPr lang="en-GB" sz="1100" dirty="0">
                <a:solidFill>
                  <a:schemeClr val="bg1"/>
                </a:solidFill>
                <a:latin typeface="Calibri" panose="020F0502020204030204" pitchFamily="34" charset="0"/>
              </a:rPr>
              <a:t>project</a:t>
            </a:r>
            <a:r>
              <a:rPr lang="ru-RU" sz="1100" b="1" dirty="0">
                <a:solidFill>
                  <a:schemeClr val="bg1"/>
                </a:solidFill>
                <a:latin typeface="Calibri" panose="020F0502020204030204" pitchFamily="34" charset="0"/>
              </a:rPr>
              <a:t>.</a:t>
            </a:r>
            <a:endParaRPr lang="ru-RU" sz="1100" b="1" dirty="0">
              <a:solidFill>
                <a:srgbClr val="FF0000"/>
              </a:solidFill>
              <a:latin typeface="Calibri" panose="020F0502020204030204" pitchFamily="34" charset="0"/>
            </a:endParaRPr>
          </a:p>
        </p:txBody>
      </p:sp>
      <p:pic>
        <p:nvPicPr>
          <p:cNvPr id="13" name="Picture 6" descr="Картинки по запросу tick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73" y="705557"/>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Картинки по запросу tick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413" y="2715766"/>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p:cNvPicPr>
            <a:picLocks noChangeAspect="1"/>
          </p:cNvPicPr>
          <p:nvPr/>
        </p:nvPicPr>
        <p:blipFill>
          <a:blip r:embed="rId5">
            <a:extLst>
              <a:ext uri="{BEBA8EAE-BF5A-486C-A8C5-ECC9F3942E4B}">
                <a14:imgProps xmlns:a14="http://schemas.microsoft.com/office/drawing/2010/main">
                  <a14:imgLayer r:embed="rId6">
                    <a14:imgEffect>
                      <a14:saturation sat="102000"/>
                    </a14:imgEffect>
                  </a14:imgLayer>
                </a14:imgProps>
              </a:ext>
              <a:ext uri="{28A0092B-C50C-407E-A947-70E740481C1C}">
                <a14:useLocalDpi xmlns:a14="http://schemas.microsoft.com/office/drawing/2010/main" val="0"/>
              </a:ext>
            </a:extLst>
          </a:blip>
          <a:stretch>
            <a:fillRect/>
          </a:stretch>
        </p:blipFill>
        <p:spPr>
          <a:xfrm>
            <a:off x="40117" y="3723878"/>
            <a:ext cx="6858000" cy="3506285"/>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7524" y="2677546"/>
            <a:ext cx="2665772" cy="135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06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Рисунок 29"/>
          <p:cNvPicPr>
            <a:picLocks noChangeAspect="1"/>
          </p:cNvPicPr>
          <p:nvPr/>
        </p:nvPicPr>
        <p:blipFill>
          <a:blip r:embed="rId3">
            <a:extLst>
              <a:ext uri="{BEBA8EAE-BF5A-486C-A8C5-ECC9F3942E4B}">
                <a14:imgProps xmlns:a14="http://schemas.microsoft.com/office/drawing/2010/main">
                  <a14:imgLayer r:embed="rId4">
                    <a14:imgEffect>
                      <a14:saturation sat="102000"/>
                    </a14:imgEffect>
                  </a14:imgLayer>
                </a14:imgProps>
              </a:ext>
              <a:ext uri="{28A0092B-C50C-407E-A947-70E740481C1C}">
                <a14:useLocalDpi xmlns:a14="http://schemas.microsoft.com/office/drawing/2010/main" val="0"/>
              </a:ext>
            </a:extLst>
          </a:blip>
          <a:stretch>
            <a:fillRect/>
          </a:stretch>
        </p:blipFill>
        <p:spPr>
          <a:xfrm>
            <a:off x="25540" y="3817993"/>
            <a:ext cx="6858000" cy="3506285"/>
          </a:xfrm>
          <a:prstGeom prst="rect">
            <a:avLst/>
          </a:prstGeom>
        </p:spPr>
      </p:pic>
      <p:pic>
        <p:nvPicPr>
          <p:cNvPr id="25" name="Рисунок 24"/>
          <p:cNvPicPr>
            <a:picLocks noChangeAspect="1"/>
          </p:cNvPicPr>
          <p:nvPr/>
        </p:nvPicPr>
        <p:blipFill>
          <a:blip r:embed="rId5"/>
          <a:stretch>
            <a:fillRect/>
          </a:stretch>
        </p:blipFill>
        <p:spPr>
          <a:xfrm>
            <a:off x="306878" y="3723878"/>
            <a:ext cx="516696" cy="536417"/>
          </a:xfrm>
          <a:prstGeom prst="rect">
            <a:avLst/>
          </a:prstGeom>
        </p:spPr>
      </p:pic>
      <p:pic>
        <p:nvPicPr>
          <p:cNvPr id="9" name="Рисунок 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666" b="97577" l="22172" r="79282">
                        <a14:foregroundMark x1="77101" y1="31826" x2="76329" y2="24637"/>
                      </a14:backgroundRemoval>
                    </a14:imgEffect>
                  </a14:imgLayer>
                </a14:imgProps>
              </a:ext>
              <a:ext uri="{28A0092B-C50C-407E-A947-70E740481C1C}">
                <a14:useLocalDpi xmlns:a14="http://schemas.microsoft.com/office/drawing/2010/main" val="0"/>
              </a:ext>
            </a:extLst>
          </a:blip>
          <a:srcRect l="20107" t="3486" r="17159" b="28166"/>
          <a:stretch/>
        </p:blipFill>
        <p:spPr>
          <a:xfrm>
            <a:off x="4881445" y="609611"/>
            <a:ext cx="1404156" cy="932434"/>
          </a:xfrm>
          <a:prstGeom prst="rect">
            <a:avLst/>
          </a:prstGeom>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23253" y="3219822"/>
            <a:ext cx="652795" cy="167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041672" y="1592721"/>
            <a:ext cx="1738065" cy="246221"/>
          </a:xfrm>
          <a:prstGeom prst="rect">
            <a:avLst/>
          </a:prstGeom>
          <a:noFill/>
        </p:spPr>
        <p:txBody>
          <a:bodyPr wrap="square" rtlCol="0">
            <a:spAutoFit/>
          </a:bodyPr>
          <a:lstStyle/>
          <a:p>
            <a:r>
              <a:rPr lang="de-DE" sz="1000" b="1" cap="all" dirty="0">
                <a:solidFill>
                  <a:srgbClr val="FF6600"/>
                </a:solidFill>
                <a:latin typeface="Calibri" panose="020F0502020204030204" pitchFamily="34" charset="0"/>
              </a:rPr>
              <a:t>electroencephalograph</a:t>
            </a:r>
            <a:r>
              <a:rPr lang="ru-RU" sz="1000" dirty="0">
                <a:solidFill>
                  <a:schemeClr val="bg1"/>
                </a:solidFill>
              </a:rPr>
              <a:t> </a:t>
            </a:r>
          </a:p>
        </p:txBody>
      </p:sp>
      <p:sp>
        <p:nvSpPr>
          <p:cNvPr id="24" name="TextBox 23"/>
          <p:cNvSpPr txBox="1"/>
          <p:nvPr/>
        </p:nvSpPr>
        <p:spPr>
          <a:xfrm>
            <a:off x="4957886" y="1589518"/>
            <a:ext cx="1529586" cy="246221"/>
          </a:xfrm>
          <a:prstGeom prst="rect">
            <a:avLst/>
          </a:prstGeom>
          <a:noFill/>
        </p:spPr>
        <p:txBody>
          <a:bodyPr wrap="none" rtlCol="0">
            <a:spAutoFit/>
          </a:bodyPr>
          <a:lstStyle/>
          <a:p>
            <a:r>
              <a:rPr lang="en-GB" sz="1000" b="1" cap="all" dirty="0">
                <a:solidFill>
                  <a:srgbClr val="FF6600"/>
                </a:solidFill>
                <a:latin typeface="Calibri" panose="020F0502020204030204" pitchFamily="34" charset="0"/>
              </a:rPr>
              <a:t>Electronic Equipment</a:t>
            </a:r>
            <a:endParaRPr lang="ru-RU" sz="1000" b="1" cap="all" dirty="0">
              <a:solidFill>
                <a:srgbClr val="FF6600"/>
              </a:solidFill>
              <a:latin typeface="Calibri" panose="020F0502020204030204" pitchFamily="34" charset="0"/>
            </a:endParaRPr>
          </a:p>
        </p:txBody>
      </p:sp>
      <p:cxnSp>
        <p:nvCxnSpPr>
          <p:cNvPr id="15" name="Прямая соединительная линия 14"/>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7" name="Заголовок 6"/>
          <p:cNvSpPr>
            <a:spLocks noGrp="1"/>
          </p:cNvSpPr>
          <p:nvPr>
            <p:ph type="title"/>
          </p:nvPr>
        </p:nvSpPr>
        <p:spPr>
          <a:xfrm>
            <a:off x="922315" y="111427"/>
            <a:ext cx="3826042" cy="190305"/>
          </a:xfrm>
        </p:spPr>
        <p:txBody>
          <a:bodyPr>
            <a:noAutofit/>
          </a:bodyPr>
          <a:lstStyle/>
          <a:p>
            <a:r>
              <a:rPr lang="en-GB" sz="2000" b="1" dirty="0">
                <a:solidFill>
                  <a:srgbClr val="0070C0"/>
                </a:solidFill>
                <a:latin typeface="Calibri" panose="020F0502020204030204" pitchFamily="34" charset="0"/>
                <a:cs typeface="Arial" panose="020B0604020202020204" pitchFamily="34" charset="0"/>
              </a:rPr>
              <a:t>Our goals</a:t>
            </a:r>
            <a:r>
              <a:rPr lang="ru-RU" sz="2000" b="1" dirty="0">
                <a:solidFill>
                  <a:srgbClr val="0070C0"/>
                </a:solidFill>
                <a:latin typeface="Calibri" panose="020F0502020204030204" pitchFamily="34" charset="0"/>
                <a:cs typeface="Arial" panose="020B0604020202020204" pitchFamily="34" charset="0"/>
              </a:rPr>
              <a:t> :</a:t>
            </a:r>
          </a:p>
        </p:txBody>
      </p:sp>
      <p:sp>
        <p:nvSpPr>
          <p:cNvPr id="2" name="Прямоугольник 1"/>
          <p:cNvSpPr/>
          <p:nvPr/>
        </p:nvSpPr>
        <p:spPr>
          <a:xfrm>
            <a:off x="2388269" y="-8865"/>
            <a:ext cx="5105797" cy="415498"/>
          </a:xfrm>
          <a:prstGeom prst="rect">
            <a:avLst/>
          </a:prstGeom>
        </p:spPr>
        <p:txBody>
          <a:bodyPr wrap="square">
            <a:spAutoFit/>
          </a:bodyPr>
          <a:lstStyle/>
          <a:p>
            <a:r>
              <a:rPr lang="en-GB" sz="1050" b="1" dirty="0">
                <a:solidFill>
                  <a:srgbClr val="FF6600"/>
                </a:solidFill>
              </a:rPr>
              <a:t>development of the occupation competences of future</a:t>
            </a:r>
            <a:r>
              <a:rPr lang="ru-RU" sz="1050" b="1" dirty="0">
                <a:solidFill>
                  <a:srgbClr val="FF6600"/>
                </a:solidFill>
              </a:rPr>
              <a:t>,</a:t>
            </a:r>
            <a:endParaRPr lang="en-GB" sz="1050" b="1" dirty="0">
              <a:solidFill>
                <a:srgbClr val="FF6600"/>
              </a:solidFill>
            </a:endParaRPr>
          </a:p>
          <a:p>
            <a:r>
              <a:rPr lang="en-GB" sz="1050" b="1" dirty="0">
                <a:solidFill>
                  <a:srgbClr val="FF6600"/>
                </a:solidFill>
              </a:rPr>
              <a:t>overcoming of technical barriers of NTI </a:t>
            </a:r>
            <a:r>
              <a:rPr lang="ru-RU" sz="1050" b="1" dirty="0">
                <a:solidFill>
                  <a:srgbClr val="FF6600"/>
                </a:solidFill>
              </a:rPr>
              <a:t> </a:t>
            </a:r>
            <a:r>
              <a:rPr lang="en-GB" sz="1050" b="1" dirty="0">
                <a:solidFill>
                  <a:srgbClr val="FF6600"/>
                </a:solidFill>
              </a:rPr>
              <a:t>road maps</a:t>
            </a:r>
            <a:r>
              <a:rPr lang="ru-RU" sz="1050" b="1" dirty="0">
                <a:solidFill>
                  <a:srgbClr val="FF6600"/>
                </a:solidFill>
              </a:rPr>
              <a:t>.  </a:t>
            </a:r>
          </a:p>
        </p:txBody>
      </p:sp>
      <p:sp>
        <p:nvSpPr>
          <p:cNvPr id="19" name="Прямоугольник 18"/>
          <p:cNvSpPr/>
          <p:nvPr/>
        </p:nvSpPr>
        <p:spPr>
          <a:xfrm>
            <a:off x="3172419" y="595406"/>
            <a:ext cx="1197456" cy="936266"/>
          </a:xfrm>
          <a:prstGeom prst="rect">
            <a:avLst/>
          </a:prstGeom>
          <a:blipFill rotWithShape="1">
            <a:blip r:embed="rId10"/>
            <a:stretch>
              <a:fillRect/>
            </a:stretch>
          </a:blipFill>
        </p:spPr>
        <p:style>
          <a:lnRef idx="0">
            <a:schemeClr val="lt1">
              <a:hueOff val="0"/>
              <a:satOff val="0"/>
              <a:lumOff val="0"/>
              <a:alphaOff val="0"/>
            </a:schemeClr>
          </a:lnRef>
          <a:fillRef idx="1">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
        <p:nvSpPr>
          <p:cNvPr id="22" name="Прямоугольник 21"/>
          <p:cNvSpPr/>
          <p:nvPr/>
        </p:nvSpPr>
        <p:spPr>
          <a:xfrm>
            <a:off x="3064189" y="2067694"/>
            <a:ext cx="1516939" cy="900072"/>
          </a:xfrm>
          <a:prstGeom prst="rect">
            <a:avLst/>
          </a:prstGeom>
          <a:blipFill rotWithShape="1">
            <a:blip r:embed="rId11"/>
            <a:srcRect/>
            <a:stretch>
              <a:fillRect r="-9494"/>
            </a:stretch>
          </a:blipFill>
        </p:spPr>
        <p:style>
          <a:lnRef idx="0">
            <a:schemeClr val="lt1">
              <a:hueOff val="0"/>
              <a:satOff val="0"/>
              <a:lumOff val="0"/>
              <a:alphaOff val="0"/>
            </a:schemeClr>
          </a:lnRef>
          <a:fillRef idx="1">
            <a:scrgbClr r="0" g="0" b="0"/>
          </a:fillRef>
          <a:effectRef idx="2">
            <a:schemeClr val="accent6">
              <a:tint val="50000"/>
              <a:hueOff val="-18815"/>
              <a:satOff val="-877"/>
              <a:lumOff val="4577"/>
              <a:alphaOff val="0"/>
            </a:schemeClr>
          </a:effectRef>
          <a:fontRef idx="minor">
            <a:schemeClr val="lt1">
              <a:hueOff val="0"/>
              <a:satOff val="0"/>
              <a:lumOff val="0"/>
              <a:alphaOff val="0"/>
            </a:schemeClr>
          </a:fontRef>
        </p:style>
      </p:sp>
      <p:pic>
        <p:nvPicPr>
          <p:cNvPr id="26"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82025" y="2049628"/>
            <a:ext cx="1915327" cy="95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Рисунок 26"/>
          <p:cNvPicPr>
            <a:picLocks noChangeAspect="1"/>
          </p:cNvPicPr>
          <p:nvPr/>
        </p:nvPicPr>
        <p:blipFill>
          <a:blip r:embed="rId13"/>
          <a:stretch>
            <a:fillRect/>
          </a:stretch>
        </p:blipFill>
        <p:spPr>
          <a:xfrm>
            <a:off x="3149389" y="3579862"/>
            <a:ext cx="1791779" cy="9331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Прямоугольник 9"/>
          <p:cNvSpPr/>
          <p:nvPr/>
        </p:nvSpPr>
        <p:spPr>
          <a:xfrm>
            <a:off x="705325" y="1004252"/>
            <a:ext cx="1153008" cy="338554"/>
          </a:xfrm>
          <a:prstGeom prst="rect">
            <a:avLst/>
          </a:prstGeom>
        </p:spPr>
        <p:txBody>
          <a:bodyPr wrap="none">
            <a:spAutoFit/>
          </a:bodyPr>
          <a:lstStyle/>
          <a:p>
            <a:r>
              <a:rPr lang="en-GB" sz="1400" b="1" dirty="0">
                <a:solidFill>
                  <a:srgbClr val="0070C0"/>
                </a:solidFill>
                <a:latin typeface="Calibri" panose="020F0502020204030204" pitchFamily="34" charset="0"/>
              </a:rPr>
              <a:t>EQUIPMENT</a:t>
            </a:r>
            <a:r>
              <a:rPr lang="ru-RU" sz="1600" dirty="0">
                <a:solidFill>
                  <a:schemeClr val="bg1"/>
                </a:solidFill>
                <a:latin typeface="Calibri" panose="020F0502020204030204" pitchFamily="34" charset="0"/>
              </a:rPr>
              <a:t> </a:t>
            </a:r>
          </a:p>
        </p:txBody>
      </p:sp>
      <p:sp>
        <p:nvSpPr>
          <p:cNvPr id="18" name="Прямоугольник 17"/>
          <p:cNvSpPr/>
          <p:nvPr/>
        </p:nvSpPr>
        <p:spPr>
          <a:xfrm>
            <a:off x="726332" y="3763448"/>
            <a:ext cx="3429000" cy="523220"/>
          </a:xfrm>
          <a:prstGeom prst="rect">
            <a:avLst/>
          </a:prstGeom>
        </p:spPr>
        <p:txBody>
          <a:bodyPr>
            <a:spAutoFit/>
          </a:bodyPr>
          <a:lstStyle/>
          <a:p>
            <a:pPr lvl="0"/>
            <a:r>
              <a:rPr lang="en-US" sz="1400" b="1" dirty="0">
                <a:solidFill>
                  <a:srgbClr val="0070C0"/>
                </a:solidFill>
                <a:latin typeface="Calibri" panose="020F0502020204030204" pitchFamily="34" charset="0"/>
              </a:rPr>
              <a:t>CRM</a:t>
            </a:r>
          </a:p>
          <a:p>
            <a:pPr lvl="0"/>
            <a:r>
              <a:rPr lang="ru-RU" sz="1400" b="1" dirty="0">
                <a:solidFill>
                  <a:srgbClr val="0070C0"/>
                </a:solidFill>
                <a:latin typeface="Calibri" panose="020F0502020204030204" pitchFamily="34" charset="0"/>
              </a:rPr>
              <a:t>(</a:t>
            </a:r>
            <a:r>
              <a:rPr lang="en-GB" sz="1400" b="1" dirty="0">
                <a:solidFill>
                  <a:srgbClr val="0070C0"/>
                </a:solidFill>
                <a:latin typeface="Calibri" panose="020F0502020204030204" pitchFamily="34" charset="0"/>
              </a:rPr>
              <a:t>Data </a:t>
            </a:r>
            <a:r>
              <a:rPr lang="en-GB" sz="1400" b="1" dirty="0" err="1">
                <a:solidFill>
                  <a:srgbClr val="0070C0"/>
                </a:solidFill>
                <a:latin typeface="Calibri" panose="020F0502020204030204" pitchFamily="34" charset="0"/>
              </a:rPr>
              <a:t>Analyzing</a:t>
            </a:r>
            <a:r>
              <a:rPr lang="en-GB" sz="1400" b="1" dirty="0">
                <a:solidFill>
                  <a:srgbClr val="0070C0"/>
                </a:solidFill>
                <a:latin typeface="Calibri" panose="020F0502020204030204" pitchFamily="34" charset="0"/>
              </a:rPr>
              <a:t> </a:t>
            </a:r>
            <a:r>
              <a:rPr lang="en-GB" sz="1400" b="1" dirty="0" err="1">
                <a:solidFill>
                  <a:srgbClr val="0070C0"/>
                </a:solidFill>
                <a:latin typeface="Calibri" panose="020F0502020204030204" pitchFamily="34" charset="0"/>
              </a:rPr>
              <a:t>Center</a:t>
            </a:r>
            <a:r>
              <a:rPr lang="ru-RU" sz="1400" b="1" dirty="0">
                <a:solidFill>
                  <a:srgbClr val="0070C0"/>
                </a:solidFill>
                <a:latin typeface="Calibri" panose="020F0502020204030204" pitchFamily="34" charset="0"/>
              </a:rPr>
              <a:t>)</a:t>
            </a:r>
          </a:p>
        </p:txBody>
      </p:sp>
      <p:pic>
        <p:nvPicPr>
          <p:cNvPr id="5" name="Рисунок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37678" y="1013584"/>
            <a:ext cx="360367" cy="360000"/>
          </a:xfrm>
          <a:prstGeom prst="rect">
            <a:avLst/>
          </a:prstGeom>
        </p:spPr>
      </p:pic>
      <p:pic>
        <p:nvPicPr>
          <p:cNvPr id="28" name="Рисунок 27"/>
          <p:cNvPicPr>
            <a:picLocks noChangeAspect="1"/>
          </p:cNvPicPr>
          <p:nvPr/>
        </p:nvPicPr>
        <p:blipFill rotWithShape="1">
          <a:blip r:embed="rId15"/>
          <a:srcRect l="22647" t="61399" r="67257" b="23460"/>
          <a:stretch/>
        </p:blipFill>
        <p:spPr>
          <a:xfrm>
            <a:off x="260648" y="2270345"/>
            <a:ext cx="540000" cy="455296"/>
          </a:xfrm>
          <a:prstGeom prst="rect">
            <a:avLst/>
          </a:prstGeom>
        </p:spPr>
      </p:pic>
      <p:sp>
        <p:nvSpPr>
          <p:cNvPr id="14" name="Прямоугольник 13"/>
          <p:cNvSpPr/>
          <p:nvPr/>
        </p:nvSpPr>
        <p:spPr>
          <a:xfrm>
            <a:off x="716978" y="2139702"/>
            <a:ext cx="5880374" cy="738664"/>
          </a:xfrm>
          <a:prstGeom prst="rect">
            <a:avLst/>
          </a:prstGeom>
        </p:spPr>
        <p:txBody>
          <a:bodyPr wrap="square">
            <a:spAutoFit/>
          </a:bodyPr>
          <a:lstStyle/>
          <a:p>
            <a:pPr lvl="0"/>
            <a:r>
              <a:rPr lang="en-GB" sz="1400" b="1" cap="all" dirty="0">
                <a:solidFill>
                  <a:srgbClr val="0070C0"/>
                </a:solidFill>
                <a:latin typeface="Calibri" panose="020F0502020204030204" pitchFamily="34" charset="0"/>
              </a:rPr>
              <a:t>Instruction and </a:t>
            </a:r>
          </a:p>
          <a:p>
            <a:pPr lvl="0"/>
            <a:r>
              <a:rPr lang="en-GB" sz="1400" b="1" cap="all" dirty="0">
                <a:solidFill>
                  <a:srgbClr val="0070C0"/>
                </a:solidFill>
                <a:latin typeface="Calibri" panose="020F0502020204030204" pitchFamily="34" charset="0"/>
              </a:rPr>
              <a:t>methodology Training.</a:t>
            </a:r>
          </a:p>
          <a:p>
            <a:pPr lvl="0"/>
            <a:r>
              <a:rPr lang="en-GB" sz="1400" b="1" cap="all" dirty="0">
                <a:solidFill>
                  <a:srgbClr val="0070C0"/>
                </a:solidFill>
                <a:latin typeface="Calibri" panose="020F0502020204030204" pitchFamily="34" charset="0"/>
              </a:rPr>
              <a:t>basic network platform</a:t>
            </a:r>
            <a:endParaRPr lang="ru-RU" sz="1400" b="1" cap="all" dirty="0">
              <a:solidFill>
                <a:srgbClr val="0070C0"/>
              </a:solidFill>
              <a:latin typeface="Calibri" panose="020F0502020204030204" pitchFamily="34" charset="0"/>
            </a:endParaRPr>
          </a:p>
        </p:txBody>
      </p:sp>
    </p:spTree>
    <p:extLst>
      <p:ext uri="{BB962C8B-B14F-4D97-AF65-F5344CB8AC3E}">
        <p14:creationId xmlns:p14="http://schemas.microsoft.com/office/powerpoint/2010/main" val="55777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73422" y="1223272"/>
            <a:ext cx="6858000" cy="3506285"/>
          </a:xfrm>
          <a:prstGeom prst="rect">
            <a:avLst/>
          </a:prstGeom>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64" b="9066"/>
          <a:stretch/>
        </p:blipFill>
        <p:spPr bwMode="auto">
          <a:xfrm>
            <a:off x="1412776" y="1600587"/>
            <a:ext cx="3888432" cy="197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20688" y="529485"/>
            <a:ext cx="6102678" cy="756084"/>
          </a:xfrm>
        </p:spPr>
        <p:txBody>
          <a:bodyPr>
            <a:noAutofit/>
          </a:bodyPr>
          <a:lstStyle/>
          <a:p>
            <a:pPr marL="0" indent="0">
              <a:lnSpc>
                <a:spcPct val="100000"/>
              </a:lnSpc>
              <a:buNone/>
            </a:pPr>
            <a:r>
              <a:rPr lang="en-GB" sz="1200" b="1" dirty="0">
                <a:solidFill>
                  <a:schemeClr val="bg1"/>
                </a:solidFill>
                <a:latin typeface="Calibri" panose="020F0502020204030204" pitchFamily="34" charset="0"/>
              </a:rPr>
              <a:t>Specifically designed equipment and training course enables children the following</a:t>
            </a:r>
            <a:r>
              <a:rPr lang="ru-RU" sz="1200" b="1" dirty="0">
                <a:solidFill>
                  <a:schemeClr val="bg1"/>
                </a:solidFill>
                <a:latin typeface="Calibri" panose="020F0502020204030204" pitchFamily="34" charset="0"/>
              </a:rPr>
              <a:t>:</a:t>
            </a:r>
          </a:p>
          <a:p>
            <a:pPr marL="0" indent="0">
              <a:lnSpc>
                <a:spcPct val="100000"/>
              </a:lnSpc>
              <a:buNone/>
            </a:pPr>
            <a:r>
              <a:rPr lang="en-GB" sz="1200" dirty="0">
                <a:solidFill>
                  <a:schemeClr val="bg1"/>
                </a:solidFill>
                <a:latin typeface="Calibri" panose="020F0502020204030204" pitchFamily="34" charset="0"/>
              </a:rPr>
              <a:t>To conduct researches on human neuro- and psychophysiology</a:t>
            </a:r>
            <a:r>
              <a:rPr lang="ru-RU" sz="1200" dirty="0">
                <a:solidFill>
                  <a:schemeClr val="bg1"/>
                </a:solidFill>
                <a:latin typeface="Calibri" panose="020F0502020204030204" pitchFamily="34" charset="0"/>
              </a:rPr>
              <a:t>; </a:t>
            </a:r>
          </a:p>
          <a:p>
            <a:pPr marL="0" indent="0">
              <a:lnSpc>
                <a:spcPct val="100000"/>
              </a:lnSpc>
              <a:buNone/>
            </a:pPr>
            <a:r>
              <a:rPr lang="en-GB" sz="1200" dirty="0">
                <a:solidFill>
                  <a:schemeClr val="bg1"/>
                </a:solidFill>
                <a:latin typeface="Calibri" panose="020F0502020204030204" pitchFamily="34" charset="0"/>
              </a:rPr>
              <a:t>To use neurotechnology to control robot models based on their own indications of brain bioelectric activity</a:t>
            </a:r>
            <a:r>
              <a:rPr lang="ru-RU" sz="1200" dirty="0">
                <a:solidFill>
                  <a:schemeClr val="bg1"/>
                </a:solidFill>
                <a:latin typeface="Calibri" panose="020F0502020204030204" pitchFamily="34" charset="0"/>
              </a:rPr>
              <a:t>; </a:t>
            </a:r>
          </a:p>
        </p:txBody>
      </p:sp>
      <p:sp>
        <p:nvSpPr>
          <p:cNvPr id="2" name="TextBox 1"/>
          <p:cNvSpPr txBox="1"/>
          <p:nvPr/>
        </p:nvSpPr>
        <p:spPr>
          <a:xfrm>
            <a:off x="627849" y="3617438"/>
            <a:ext cx="5897495" cy="646331"/>
          </a:xfrm>
          <a:prstGeom prst="rect">
            <a:avLst/>
          </a:prstGeom>
          <a:noFill/>
        </p:spPr>
        <p:txBody>
          <a:bodyPr wrap="square" rtlCol="0">
            <a:spAutoFit/>
          </a:bodyPr>
          <a:lstStyle/>
          <a:p>
            <a:pPr algn="just"/>
            <a:r>
              <a:rPr lang="en-GB" sz="1200" dirty="0">
                <a:solidFill>
                  <a:schemeClr val="bg1"/>
                </a:solidFill>
                <a:latin typeface="Calibri" panose="020F0502020204030204" pitchFamily="34" charset="0"/>
              </a:rPr>
              <a:t>To study the structure of cardiovascular system and heart, determine own heart rate variability,  etc.; study the structure and the anatomy of human skin, its electrical conductivity; </a:t>
            </a:r>
            <a:endParaRPr lang="ru-RU" sz="1200" dirty="0">
              <a:solidFill>
                <a:schemeClr val="bg1"/>
              </a:solidFill>
              <a:latin typeface="Calibri" panose="020F0502020204030204" pitchFamily="34" charset="0"/>
            </a:endParaRPr>
          </a:p>
        </p:txBody>
      </p:sp>
      <p:sp>
        <p:nvSpPr>
          <p:cNvPr id="6" name="TextBox 5"/>
          <p:cNvSpPr txBox="1"/>
          <p:nvPr/>
        </p:nvSpPr>
        <p:spPr>
          <a:xfrm>
            <a:off x="629025" y="4249117"/>
            <a:ext cx="5976664" cy="461665"/>
          </a:xfrm>
          <a:prstGeom prst="rect">
            <a:avLst/>
          </a:prstGeom>
          <a:noFill/>
        </p:spPr>
        <p:txBody>
          <a:bodyPr wrap="square" rtlCol="0">
            <a:spAutoFit/>
          </a:bodyPr>
          <a:lstStyle/>
          <a:p>
            <a:pPr algn="just"/>
            <a:r>
              <a:rPr lang="en-GB" sz="1200" dirty="0">
                <a:solidFill>
                  <a:schemeClr val="bg1"/>
                </a:solidFill>
                <a:latin typeface="Calibri" panose="020F0502020204030204" pitchFamily="34" charset="0"/>
              </a:rPr>
              <a:t>To study the anatomy of human muscles, functional state of muscle tissues and nerves through recording the myoelectrical activity; to plan own learning path.</a:t>
            </a:r>
            <a:endParaRPr lang="ru-RU" sz="1100" dirty="0">
              <a:latin typeface="Calibri" panose="020F0502020204030204" pitchFamily="34" charset="0"/>
            </a:endParaRPr>
          </a:p>
        </p:txBody>
      </p:sp>
      <p:cxnSp>
        <p:nvCxnSpPr>
          <p:cNvPr id="8" name="Прямая соединительная линия 7"/>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0" name="Заголовок 6"/>
          <p:cNvSpPr>
            <a:spLocks noGrp="1"/>
          </p:cNvSpPr>
          <p:nvPr>
            <p:ph type="title"/>
          </p:nvPr>
        </p:nvSpPr>
        <p:spPr>
          <a:xfrm>
            <a:off x="956564" y="118348"/>
            <a:ext cx="5280748" cy="218379"/>
          </a:xfrm>
        </p:spPr>
        <p:txBody>
          <a:bodyPr>
            <a:noAutofit/>
          </a:bodyPr>
          <a:lstStyle/>
          <a:p>
            <a:r>
              <a:rPr lang="en-GB" sz="2000" b="1" dirty="0">
                <a:solidFill>
                  <a:srgbClr val="0070C0"/>
                </a:solidFill>
                <a:latin typeface="Calibri" panose="020F0502020204030204" pitchFamily="34" charset="0"/>
                <a:cs typeface="Arial" panose="020B0604020202020204" pitchFamily="34" charset="0"/>
              </a:rPr>
              <a:t>Young neurophysiologist-engineer</a:t>
            </a:r>
            <a:endParaRPr lang="ru-RU" sz="2000" b="1" dirty="0">
              <a:solidFill>
                <a:srgbClr val="0070C0"/>
              </a:solidFill>
              <a:latin typeface="Calibri" panose="020F0502020204030204" pitchFamily="34" charset="0"/>
              <a:cs typeface="Arial" panose="020B0604020202020204" pitchFamily="34" charset="0"/>
            </a:endParaRPr>
          </a:p>
        </p:txBody>
      </p:sp>
      <p:pic>
        <p:nvPicPr>
          <p:cNvPr id="11" name="Picture 6" descr="Картинки по запросу tick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6" y="84358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Картинки по запросу tick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6" y="120362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Картинки по запросу tick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6" y="372390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Картинки по запросу tick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6" y="4371950"/>
            <a:ext cx="216000"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9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val="0"/>
              </a:ext>
            </a:extLst>
          </a:blip>
          <a:stretch>
            <a:fillRect/>
          </a:stretch>
        </p:blipFill>
        <p:spPr>
          <a:xfrm>
            <a:off x="25540" y="3817993"/>
            <a:ext cx="6858000" cy="3506285"/>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2" y="3165816"/>
            <a:ext cx="2675250" cy="133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0294" y="3165816"/>
            <a:ext cx="2649461" cy="134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168"/>
          <a:stretch/>
        </p:blipFill>
        <p:spPr bwMode="auto">
          <a:xfrm>
            <a:off x="4563126" y="3165816"/>
            <a:ext cx="2294874" cy="134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883"/>
          <a:stretch/>
        </p:blipFill>
        <p:spPr bwMode="auto">
          <a:xfrm>
            <a:off x="4024777" y="1160198"/>
            <a:ext cx="271924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1366" y="483518"/>
            <a:ext cx="6430115" cy="261610"/>
          </a:xfrm>
          <a:prstGeom prst="rect">
            <a:avLst/>
          </a:prstGeom>
          <a:noFill/>
        </p:spPr>
        <p:txBody>
          <a:bodyPr wrap="square" rtlCol="0">
            <a:spAutoFit/>
          </a:bodyPr>
          <a:lstStyle/>
          <a:p>
            <a:r>
              <a:rPr lang="ru-RU" sz="1100" b="1" dirty="0">
                <a:solidFill>
                  <a:schemeClr val="bg1"/>
                </a:solidFill>
                <a:latin typeface="Calibri" panose="020F0502020204030204" pitchFamily="34" charset="0"/>
              </a:rPr>
              <a:t>128 </a:t>
            </a:r>
            <a:r>
              <a:rPr lang="en-GB" sz="1100" b="1" dirty="0">
                <a:solidFill>
                  <a:schemeClr val="bg1"/>
                </a:solidFill>
                <a:latin typeface="Calibri" panose="020F0502020204030204" pitchFamily="34" charset="0"/>
              </a:rPr>
              <a:t>hours</a:t>
            </a:r>
            <a:r>
              <a:rPr lang="ru-RU" sz="1100" b="1"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lessons</a:t>
            </a:r>
            <a:r>
              <a:rPr lang="ru-RU" sz="1100" b="1"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two days a week</a:t>
            </a:r>
            <a:r>
              <a:rPr lang="ru-RU" sz="1100" b="1" dirty="0">
                <a:solidFill>
                  <a:schemeClr val="bg1"/>
                </a:solidFill>
                <a:latin typeface="Calibri" panose="020F0502020204030204" pitchFamily="34" charset="0"/>
              </a:rPr>
              <a:t> </a:t>
            </a:r>
            <a:r>
              <a:rPr lang="en-GB" sz="1100" b="1" dirty="0">
                <a:solidFill>
                  <a:schemeClr val="bg1"/>
                </a:solidFill>
                <a:latin typeface="Calibri" panose="020F0502020204030204" pitchFamily="34" charset="0"/>
              </a:rPr>
              <a:t>throughout the year or once a week throughout two years. </a:t>
            </a:r>
            <a:endParaRPr lang="ru-RU" sz="1100" b="1" dirty="0">
              <a:solidFill>
                <a:schemeClr val="bg1"/>
              </a:solidFill>
              <a:latin typeface="Calibri" panose="020F0502020204030204" pitchFamily="34" charset="0"/>
            </a:endParaRPr>
          </a:p>
        </p:txBody>
      </p:sp>
      <p:sp>
        <p:nvSpPr>
          <p:cNvPr id="15" name="TextBox 14"/>
          <p:cNvSpPr txBox="1"/>
          <p:nvPr/>
        </p:nvSpPr>
        <p:spPr>
          <a:xfrm>
            <a:off x="77433" y="771550"/>
            <a:ext cx="3947343" cy="2092881"/>
          </a:xfrm>
          <a:prstGeom prst="rect">
            <a:avLst/>
          </a:prstGeom>
          <a:noFill/>
        </p:spPr>
        <p:txBody>
          <a:bodyPr wrap="square" rtlCol="0">
            <a:spAutoFit/>
          </a:bodyPr>
          <a:lstStyle/>
          <a:p>
            <a:r>
              <a:rPr lang="ru-RU" sz="1000" b="1" dirty="0">
                <a:solidFill>
                  <a:schemeClr val="bg1"/>
                </a:solidFill>
                <a:latin typeface="Calibri" panose="020F0502020204030204" pitchFamily="34" charset="0"/>
              </a:rPr>
              <a:t>12 </a:t>
            </a:r>
            <a:r>
              <a:rPr lang="en-GB" sz="1000" b="1" dirty="0">
                <a:solidFill>
                  <a:schemeClr val="bg1"/>
                </a:solidFill>
                <a:latin typeface="Calibri" panose="020F0502020204030204" pitchFamily="34" charset="0"/>
              </a:rPr>
              <a:t>course sections cover the following</a:t>
            </a:r>
            <a:r>
              <a:rPr lang="ru-RU" sz="1000" b="1" dirty="0">
                <a:solidFill>
                  <a:schemeClr val="bg1"/>
                </a:solidFill>
                <a:latin typeface="Calibri" panose="020F0502020204030204" pitchFamily="34" charset="0"/>
              </a:rPr>
              <a:t>:</a:t>
            </a:r>
          </a:p>
          <a:p>
            <a:r>
              <a:rPr lang="ru-RU" sz="1000" dirty="0">
                <a:solidFill>
                  <a:schemeClr val="bg1"/>
                </a:solidFill>
                <a:latin typeface="Calibri" panose="020F0502020204030204" pitchFamily="34" charset="0"/>
              </a:rPr>
              <a:t>    1. </a:t>
            </a:r>
            <a:r>
              <a:rPr lang="en-GB" sz="1000" dirty="0">
                <a:solidFill>
                  <a:schemeClr val="bg1"/>
                </a:solidFill>
                <a:latin typeface="Calibri" panose="020F0502020204030204" pitchFamily="34" charset="0"/>
              </a:rPr>
              <a:t>Introduction to </a:t>
            </a:r>
            <a:r>
              <a:rPr lang="en-GB" sz="1000" dirty="0" err="1">
                <a:solidFill>
                  <a:schemeClr val="bg1"/>
                </a:solidFill>
                <a:latin typeface="Calibri" panose="020F0502020204030204" pitchFamily="34" charset="0"/>
              </a:rPr>
              <a:t>Neurotechnology</a:t>
            </a:r>
            <a:r>
              <a:rPr lang="en-GB" sz="1000" dirty="0">
                <a:solidFill>
                  <a:schemeClr val="bg1"/>
                </a:solidFill>
                <a:latin typeface="Calibri" panose="020F0502020204030204" pitchFamily="34" charset="0"/>
              </a:rPr>
              <a:t> </a:t>
            </a:r>
            <a:r>
              <a:rPr lang="ru-RU" sz="1000" dirty="0">
                <a:solidFill>
                  <a:schemeClr val="bg1"/>
                </a:solidFill>
                <a:latin typeface="Calibri" panose="020F0502020204030204" pitchFamily="34" charset="0"/>
              </a:rPr>
              <a:t>(3 </a:t>
            </a:r>
            <a:r>
              <a:rPr lang="en-GB" sz="1000" dirty="0">
                <a:solidFill>
                  <a:schemeClr val="bg1"/>
                </a:solidFill>
                <a:latin typeface="Calibri" panose="020F0502020204030204" pitchFamily="34" charset="0"/>
              </a:rPr>
              <a:t>lessons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2. </a:t>
            </a:r>
            <a:r>
              <a:rPr lang="en-GB" sz="1000" dirty="0">
                <a:solidFill>
                  <a:schemeClr val="bg1"/>
                </a:solidFill>
                <a:latin typeface="Calibri" panose="020F0502020204030204" pitchFamily="34" charset="0"/>
              </a:rPr>
              <a:t>A study of heart activity </a:t>
            </a:r>
            <a:r>
              <a:rPr lang="ru-RU" sz="1000" dirty="0">
                <a:solidFill>
                  <a:schemeClr val="bg1"/>
                </a:solidFill>
                <a:latin typeface="Calibri" panose="020F0502020204030204" pitchFamily="34" charset="0"/>
              </a:rPr>
              <a:t>(10 </a:t>
            </a:r>
            <a:r>
              <a:rPr lang="en-GB" sz="1000" dirty="0">
                <a:solidFill>
                  <a:schemeClr val="bg1"/>
                </a:solidFill>
                <a:latin typeface="Calibri" panose="020F0502020204030204" pitchFamily="34" charset="0"/>
              </a:rPr>
              <a:t>lessons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3. </a:t>
            </a:r>
            <a:r>
              <a:rPr lang="en-US" sz="1000" dirty="0">
                <a:solidFill>
                  <a:schemeClr val="bg1"/>
                </a:solidFill>
                <a:latin typeface="Calibri" panose="020F0502020204030204" pitchFamily="34" charset="0"/>
              </a:rPr>
              <a:t>A </a:t>
            </a:r>
            <a:r>
              <a:rPr lang="en-GB" sz="1000" dirty="0">
                <a:solidFill>
                  <a:schemeClr val="bg1"/>
                </a:solidFill>
                <a:latin typeface="Calibri" panose="020F0502020204030204" pitchFamily="34" charset="0"/>
              </a:rPr>
              <a:t>study of muscle activity, nerve conductivity properties, skin electrophysiological activity </a:t>
            </a:r>
            <a:r>
              <a:rPr lang="ru-RU" sz="1000" dirty="0">
                <a:solidFill>
                  <a:schemeClr val="bg1"/>
                </a:solidFill>
                <a:latin typeface="Calibri" panose="020F0502020204030204" pitchFamily="34" charset="0"/>
              </a:rPr>
              <a:t>(6-8 </a:t>
            </a:r>
            <a:r>
              <a:rPr lang="en-GB" sz="1000" dirty="0">
                <a:solidFill>
                  <a:schemeClr val="bg1"/>
                </a:solidFill>
                <a:latin typeface="Calibri" panose="020F0502020204030204" pitchFamily="34" charset="0"/>
              </a:rPr>
              <a:t>lessons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4. </a:t>
            </a:r>
            <a:r>
              <a:rPr lang="en-GB" sz="1000" dirty="0">
                <a:solidFill>
                  <a:schemeClr val="bg1"/>
                </a:solidFill>
                <a:latin typeface="Calibri" panose="020F0502020204030204" pitchFamily="34" charset="0"/>
              </a:rPr>
              <a:t>Human brain</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function and structure</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study method</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application of electrodes, biorhythms</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event-related potentials</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BFB</a:t>
            </a:r>
            <a:r>
              <a:rPr lang="ru-RU" sz="1000" dirty="0">
                <a:solidFill>
                  <a:schemeClr val="bg1"/>
                </a:solidFill>
                <a:latin typeface="Calibri" panose="020F0502020204030204" pitchFamily="34" charset="0"/>
              </a:rPr>
              <a:t>, Р300 (27 </a:t>
            </a:r>
            <a:r>
              <a:rPr lang="en-GB" sz="1000" dirty="0">
                <a:solidFill>
                  <a:schemeClr val="bg1"/>
                </a:solidFill>
                <a:latin typeface="Calibri" panose="020F0502020204030204" pitchFamily="34" charset="0"/>
              </a:rPr>
              <a:t>lessons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5. </a:t>
            </a:r>
            <a:r>
              <a:rPr lang="en-GB" sz="1000" dirty="0">
                <a:solidFill>
                  <a:schemeClr val="bg1"/>
                </a:solidFill>
                <a:latin typeface="Calibri" panose="020F0502020204030204" pitchFamily="34" charset="0"/>
              </a:rPr>
              <a:t>Brain-Computer neurocomputer interface </a:t>
            </a:r>
            <a:r>
              <a:rPr lang="ru-RU" sz="1000" dirty="0">
                <a:solidFill>
                  <a:schemeClr val="bg1"/>
                </a:solidFill>
                <a:latin typeface="Calibri" panose="020F0502020204030204" pitchFamily="34" charset="0"/>
              </a:rPr>
              <a:t>(6 </a:t>
            </a:r>
            <a:r>
              <a:rPr lang="en-GB" sz="1000" dirty="0">
                <a:solidFill>
                  <a:schemeClr val="bg1"/>
                </a:solidFill>
                <a:latin typeface="Calibri" panose="020F0502020204030204" pitchFamily="34" charset="0"/>
              </a:rPr>
              <a:t>classes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pPr algn="just"/>
            <a:r>
              <a:rPr lang="ru-RU" sz="1000" dirty="0">
                <a:solidFill>
                  <a:schemeClr val="bg1"/>
                </a:solidFill>
                <a:latin typeface="Calibri" panose="020F0502020204030204" pitchFamily="34" charset="0"/>
              </a:rPr>
              <a:t>    6. </a:t>
            </a:r>
            <a:r>
              <a:rPr lang="en-GB" sz="1000" dirty="0">
                <a:solidFill>
                  <a:schemeClr val="bg1"/>
                </a:solidFill>
                <a:latin typeface="Calibri" panose="020F0502020204030204" pitchFamily="34" charset="0"/>
              </a:rPr>
              <a:t>Field of </a:t>
            </a:r>
            <a:r>
              <a:rPr lang="en-GB" sz="1000" dirty="0" err="1">
                <a:solidFill>
                  <a:schemeClr val="bg1"/>
                </a:solidFill>
                <a:latin typeface="Calibri" panose="020F0502020204030204" pitchFamily="34" charset="0"/>
              </a:rPr>
              <a:t>neurotechology</a:t>
            </a:r>
            <a:r>
              <a:rPr lang="en-GB" sz="1000" dirty="0">
                <a:solidFill>
                  <a:schemeClr val="bg1"/>
                </a:solidFill>
                <a:latin typeface="Calibri" panose="020F0502020204030204" pitchFamily="34" charset="0"/>
              </a:rPr>
              <a:t> application, exercise stress tests, polygraph mode, etc. </a:t>
            </a:r>
            <a:r>
              <a:rPr lang="ru-RU" sz="1000" dirty="0">
                <a:solidFill>
                  <a:schemeClr val="bg1"/>
                </a:solidFill>
                <a:latin typeface="Calibri" panose="020F0502020204030204" pitchFamily="34" charset="0"/>
              </a:rPr>
              <a:t>(6 </a:t>
            </a:r>
            <a:r>
              <a:rPr lang="en-GB" sz="1000" dirty="0">
                <a:solidFill>
                  <a:schemeClr val="bg1"/>
                </a:solidFill>
                <a:latin typeface="Calibri" panose="020F0502020204030204" pitchFamily="34" charset="0"/>
              </a:rPr>
              <a:t>lessons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7.</a:t>
            </a:r>
            <a:r>
              <a:rPr lang="en-GB" sz="1000" dirty="0">
                <a:solidFill>
                  <a:schemeClr val="bg1"/>
                </a:solidFill>
                <a:latin typeface="Calibri" panose="020F0502020204030204" pitchFamily="34" charset="0"/>
              </a:rPr>
              <a:t> Device control </a:t>
            </a:r>
            <a:r>
              <a:rPr lang="ru-RU" sz="1000" dirty="0">
                <a:solidFill>
                  <a:schemeClr val="bg1"/>
                </a:solidFill>
                <a:latin typeface="Calibri" panose="020F0502020204030204" pitchFamily="34" charset="0"/>
              </a:rPr>
              <a:t>(</a:t>
            </a:r>
            <a:r>
              <a:rPr lang="en-GB" sz="1000" dirty="0">
                <a:solidFill>
                  <a:schemeClr val="bg1"/>
                </a:solidFill>
                <a:latin typeface="Calibri" panose="020F0502020204030204" pitchFamily="34" charset="0"/>
              </a:rPr>
              <a:t>virtual reality</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bionics</a:t>
            </a:r>
            <a:r>
              <a:rPr lang="ru-RU" sz="1000" dirty="0">
                <a:solidFill>
                  <a:schemeClr val="bg1"/>
                </a:solidFill>
                <a:latin typeface="Calibri" panose="020F0502020204030204" pitchFamily="34" charset="0"/>
              </a:rPr>
              <a:t>, </a:t>
            </a:r>
            <a:r>
              <a:rPr lang="en-GB" sz="1000" dirty="0">
                <a:solidFill>
                  <a:schemeClr val="bg1"/>
                </a:solidFill>
                <a:latin typeface="Calibri" panose="020F0502020204030204" pitchFamily="34" charset="0"/>
              </a:rPr>
              <a:t>neurological programming</a:t>
            </a:r>
            <a:r>
              <a:rPr lang="ru-RU" sz="1000" dirty="0">
                <a:solidFill>
                  <a:schemeClr val="bg1"/>
                </a:solidFill>
                <a:latin typeface="Calibri" panose="020F0502020204030204" pitchFamily="34" charset="0"/>
              </a:rPr>
              <a:t>)  (5 </a:t>
            </a:r>
            <a:r>
              <a:rPr lang="en-GB" sz="1000" dirty="0">
                <a:solidFill>
                  <a:schemeClr val="bg1"/>
                </a:solidFill>
                <a:latin typeface="Calibri" panose="020F0502020204030204" pitchFamily="34" charset="0"/>
              </a:rPr>
              <a:t>lessons</a:t>
            </a:r>
            <a:r>
              <a:rPr lang="ru-RU" sz="1000" dirty="0">
                <a:solidFill>
                  <a:schemeClr val="bg1"/>
                </a:solidFill>
                <a:latin typeface="Calibri" panose="020F0502020204030204" pitchFamily="34" charset="0"/>
              </a:rPr>
              <a:t>)</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a:p>
            <a:r>
              <a:rPr lang="ru-RU" sz="1000" dirty="0">
                <a:solidFill>
                  <a:schemeClr val="bg1"/>
                </a:solidFill>
                <a:latin typeface="Calibri" panose="020F0502020204030204" pitchFamily="34" charset="0"/>
              </a:rPr>
              <a:t>    8.</a:t>
            </a:r>
            <a:r>
              <a:rPr lang="en-GB" sz="1000" dirty="0">
                <a:solidFill>
                  <a:schemeClr val="bg1"/>
                </a:solidFill>
                <a:latin typeface="Calibri" panose="020F0502020204030204" pitchFamily="34" charset="0"/>
              </a:rPr>
              <a:t> Vocational guidance</a:t>
            </a:r>
            <a:r>
              <a:rPr lang="en-US" sz="1000" dirty="0">
                <a:solidFill>
                  <a:schemeClr val="bg1"/>
                </a:solidFill>
                <a:latin typeface="Calibri" panose="020F0502020204030204" pitchFamily="34" charset="0"/>
              </a:rPr>
              <a:t>.</a:t>
            </a:r>
            <a:endParaRPr lang="ru-RU" sz="1000" dirty="0">
              <a:solidFill>
                <a:schemeClr val="bg1"/>
              </a:solidFill>
              <a:latin typeface="Calibri" panose="020F0502020204030204" pitchFamily="34" charset="0"/>
            </a:endParaRPr>
          </a:p>
        </p:txBody>
      </p:sp>
      <p:cxnSp>
        <p:nvCxnSpPr>
          <p:cNvPr id="12" name="Прямая соединительная линия 11"/>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7" name="Заголовок 6"/>
          <p:cNvSpPr>
            <a:spLocks noGrp="1"/>
          </p:cNvSpPr>
          <p:nvPr>
            <p:ph type="title"/>
          </p:nvPr>
        </p:nvSpPr>
        <p:spPr>
          <a:xfrm>
            <a:off x="956564" y="118348"/>
            <a:ext cx="5280748" cy="218379"/>
          </a:xfrm>
        </p:spPr>
        <p:txBody>
          <a:bodyPr>
            <a:noAutofit/>
          </a:bodyPr>
          <a:lstStyle/>
          <a:p>
            <a:pPr lvl="0"/>
            <a:r>
              <a:rPr lang="en-GB" sz="2000" b="1" dirty="0">
                <a:solidFill>
                  <a:srgbClr val="0070C0"/>
                </a:solidFill>
                <a:latin typeface="Calibri" panose="020F0502020204030204" pitchFamily="34" charset="0"/>
              </a:rPr>
              <a:t>Instruction and methodology Training</a:t>
            </a:r>
            <a:endParaRPr lang="ru-RU" sz="2000" b="1" dirty="0">
              <a:solidFill>
                <a:srgbClr val="0070C0"/>
              </a:solidFill>
              <a:latin typeface="Calibri" panose="020F0502020204030204" pitchFamily="34" charset="0"/>
              <a:cs typeface="Arial" panose="020B0604020202020204" pitchFamily="34" charset="0"/>
            </a:endParaRPr>
          </a:p>
        </p:txBody>
      </p:sp>
      <p:pic>
        <p:nvPicPr>
          <p:cNvPr id="18" name="Picture 6" descr="Картинки по запросу tick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157" y="509467"/>
            <a:ext cx="216000"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2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Рисунок 33"/>
          <p:cNvPicPr>
            <a:picLocks noChangeAspect="1"/>
          </p:cNvPicPr>
          <p:nvPr/>
        </p:nvPicPr>
        <p:blipFill>
          <a:blip r:embed="rId2">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val="0"/>
              </a:ext>
            </a:extLst>
          </a:blip>
          <a:stretch>
            <a:fillRect/>
          </a:stretch>
        </p:blipFill>
        <p:spPr>
          <a:xfrm>
            <a:off x="25540" y="3817993"/>
            <a:ext cx="6858000" cy="3506285"/>
          </a:xfrm>
          <a:prstGeom prst="rect">
            <a:avLst/>
          </a:prstGeom>
        </p:spPr>
      </p:pic>
      <p:sp>
        <p:nvSpPr>
          <p:cNvPr id="8" name="TextBox 7"/>
          <p:cNvSpPr txBox="1"/>
          <p:nvPr/>
        </p:nvSpPr>
        <p:spPr>
          <a:xfrm>
            <a:off x="476648" y="3459066"/>
            <a:ext cx="4860540" cy="438582"/>
          </a:xfrm>
          <a:prstGeom prst="rect">
            <a:avLst/>
          </a:prstGeom>
          <a:noFill/>
        </p:spPr>
        <p:txBody>
          <a:bodyPr wrap="square" rtlCol="0">
            <a:spAutoFit/>
          </a:bodyPr>
          <a:lstStyle/>
          <a:p>
            <a:pPr algn="just"/>
            <a:r>
              <a:rPr lang="en-GB" sz="1200" dirty="0">
                <a:solidFill>
                  <a:schemeClr val="bg1"/>
                </a:solidFill>
                <a:latin typeface="Calibri" panose="020F0502020204030204" pitchFamily="34" charset="0"/>
              </a:rPr>
              <a:t>robotic model assembly charts</a:t>
            </a:r>
            <a:r>
              <a:rPr lang="ru-RU" sz="1200" dirty="0">
                <a:solidFill>
                  <a:schemeClr val="bg1"/>
                </a:solidFill>
                <a:latin typeface="Calibri" panose="020F0502020204030204" pitchFamily="34" charset="0"/>
              </a:rPr>
              <a:t>.</a:t>
            </a:r>
          </a:p>
          <a:p>
            <a:endParaRPr lang="ru-RU" sz="1050" dirty="0">
              <a:solidFill>
                <a:schemeClr val="bg1"/>
              </a:solidFill>
            </a:endParaRPr>
          </a:p>
        </p:txBody>
      </p:sp>
      <p:pic>
        <p:nvPicPr>
          <p:cNvPr id="11" name="Рисунок 10"/>
          <p:cNvPicPr/>
          <p:nvPr/>
        </p:nvPicPr>
        <p:blipFill rotWithShape="1">
          <a:blip r:embed="rId4"/>
          <a:srcRect l="17359" r="18054"/>
          <a:stretch/>
        </p:blipFill>
        <p:spPr>
          <a:xfrm>
            <a:off x="4600810" y="915566"/>
            <a:ext cx="2140558" cy="1647872"/>
          </a:xfrm>
          <a:prstGeom prst="rect">
            <a:avLst/>
          </a:prstGeom>
        </p:spPr>
      </p:pic>
      <p:pic>
        <p:nvPicPr>
          <p:cNvPr id="12" name="Рисунок 11"/>
          <p:cNvPicPr/>
          <p:nvPr/>
        </p:nvPicPr>
        <p:blipFill rotWithShape="1">
          <a:blip r:embed="rId5"/>
          <a:srcRect l="16489" r="18413"/>
          <a:stretch/>
        </p:blipFill>
        <p:spPr>
          <a:xfrm>
            <a:off x="4563126" y="3000209"/>
            <a:ext cx="2294874" cy="1448753"/>
          </a:xfrm>
          <a:prstGeom prst="rect">
            <a:avLst/>
          </a:prstGeom>
        </p:spPr>
      </p:pic>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96"/>
          <a:stretch/>
        </p:blipFill>
        <p:spPr bwMode="auto">
          <a:xfrm>
            <a:off x="2650999" y="935370"/>
            <a:ext cx="2048942" cy="118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Прямая соединительная линия 14"/>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21" name="Заголовок 6"/>
          <p:cNvSpPr>
            <a:spLocks noGrp="1"/>
          </p:cNvSpPr>
          <p:nvPr>
            <p:ph type="title"/>
          </p:nvPr>
        </p:nvSpPr>
        <p:spPr>
          <a:xfrm>
            <a:off x="956564" y="118348"/>
            <a:ext cx="5280748" cy="218379"/>
          </a:xfrm>
        </p:spPr>
        <p:txBody>
          <a:bodyPr>
            <a:noAutofit/>
          </a:bodyPr>
          <a:lstStyle/>
          <a:p>
            <a:r>
              <a:rPr lang="en-GB" sz="2000" b="1" dirty="0">
                <a:solidFill>
                  <a:srgbClr val="0070C0"/>
                </a:solidFill>
                <a:latin typeface="Calibri" panose="020F0502020204030204" pitchFamily="34" charset="0"/>
              </a:rPr>
              <a:t>Instruction and methodology Training</a:t>
            </a:r>
            <a:endParaRPr lang="ru-RU" sz="2000" b="1" dirty="0">
              <a:solidFill>
                <a:srgbClr val="0070C0"/>
              </a:solidFill>
              <a:latin typeface="Calibri" panose="020F0502020204030204" pitchFamily="34" charset="0"/>
              <a:cs typeface="Arial" panose="020B0604020202020204" pitchFamily="34" charset="0"/>
            </a:endParaRPr>
          </a:p>
        </p:txBody>
      </p:sp>
      <p:sp>
        <p:nvSpPr>
          <p:cNvPr id="2" name="Прямоугольник 1"/>
          <p:cNvSpPr/>
          <p:nvPr/>
        </p:nvSpPr>
        <p:spPr>
          <a:xfrm>
            <a:off x="460542" y="570743"/>
            <a:ext cx="6368963" cy="307777"/>
          </a:xfrm>
          <a:prstGeom prst="rect">
            <a:avLst/>
          </a:prstGeom>
        </p:spPr>
        <p:txBody>
          <a:bodyPr wrap="square">
            <a:spAutoFit/>
          </a:bodyPr>
          <a:lstStyle/>
          <a:p>
            <a:r>
              <a:rPr lang="en-GB" sz="1400" b="1" dirty="0">
                <a:solidFill>
                  <a:schemeClr val="bg1"/>
                </a:solidFill>
              </a:rPr>
              <a:t>This course enables children to plan own learning path and includes the following</a:t>
            </a:r>
            <a:r>
              <a:rPr lang="ru-RU" sz="1400" b="1" dirty="0">
                <a:solidFill>
                  <a:schemeClr val="bg1"/>
                </a:solidFill>
              </a:rPr>
              <a:t>: </a:t>
            </a:r>
          </a:p>
        </p:txBody>
      </p:sp>
      <p:sp>
        <p:nvSpPr>
          <p:cNvPr id="3" name="Прямоугольник 2"/>
          <p:cNvSpPr/>
          <p:nvPr/>
        </p:nvSpPr>
        <p:spPr>
          <a:xfrm>
            <a:off x="500951" y="1087089"/>
            <a:ext cx="674352" cy="276999"/>
          </a:xfrm>
          <a:prstGeom prst="rect">
            <a:avLst/>
          </a:prstGeom>
        </p:spPr>
        <p:txBody>
          <a:bodyPr wrap="none">
            <a:spAutoFit/>
          </a:bodyPr>
          <a:lstStyle/>
          <a:p>
            <a:r>
              <a:rPr lang="en-GB" sz="1200" dirty="0">
                <a:solidFill>
                  <a:schemeClr val="bg1"/>
                </a:solidFill>
                <a:latin typeface="Calibri" panose="020F0502020204030204" pitchFamily="34" charset="0"/>
              </a:rPr>
              <a:t>theory</a:t>
            </a:r>
            <a:r>
              <a:rPr lang="ru-RU" sz="1200" dirty="0">
                <a:solidFill>
                  <a:schemeClr val="bg1"/>
                </a:solidFill>
                <a:latin typeface="Calibri" panose="020F0502020204030204" pitchFamily="34" charset="0"/>
              </a:rPr>
              <a:t>;</a:t>
            </a:r>
            <a:r>
              <a:rPr lang="en-US" sz="1200" dirty="0">
                <a:solidFill>
                  <a:schemeClr val="bg1"/>
                </a:solidFill>
                <a:latin typeface="Calibri" panose="020F0502020204030204" pitchFamily="34" charset="0"/>
              </a:rPr>
              <a:t> </a:t>
            </a:r>
            <a:endParaRPr lang="ru-RU" sz="1200" dirty="0">
              <a:solidFill>
                <a:schemeClr val="bg1"/>
              </a:solidFill>
              <a:latin typeface="Calibri" panose="020F0502020204030204" pitchFamily="34" charset="0"/>
            </a:endParaRPr>
          </a:p>
        </p:txBody>
      </p:sp>
      <p:pic>
        <p:nvPicPr>
          <p:cNvPr id="22"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304" y="1131191"/>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328" y="1416027"/>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328" y="1368954"/>
            <a:ext cx="2268634" cy="276999"/>
          </a:xfrm>
          <a:prstGeom prst="rect">
            <a:avLst/>
          </a:prstGeom>
        </p:spPr>
        <p:txBody>
          <a:bodyPr wrap="none">
            <a:spAutoFit/>
          </a:bodyPr>
          <a:lstStyle/>
          <a:p>
            <a:r>
              <a:rPr lang="ru-RU" sz="1200" dirty="0">
                <a:solidFill>
                  <a:schemeClr val="bg1"/>
                </a:solidFill>
                <a:latin typeface="Calibri" panose="020F0502020204030204" pitchFamily="34" charset="0"/>
              </a:rPr>
              <a:t>4 </a:t>
            </a:r>
            <a:r>
              <a:rPr lang="en-GB" sz="1200" dirty="0">
                <a:solidFill>
                  <a:schemeClr val="bg1"/>
                </a:solidFill>
                <a:latin typeface="Calibri" panose="020F0502020204030204" pitchFamily="34" charset="0"/>
              </a:rPr>
              <a:t>types of</a:t>
            </a:r>
            <a:r>
              <a:rPr lang="ru-RU" sz="1200" dirty="0">
                <a:solidFill>
                  <a:schemeClr val="bg1"/>
                </a:solidFill>
                <a:latin typeface="Calibri" panose="020F0502020204030204" pitchFamily="34" charset="0"/>
              </a:rPr>
              <a:t> </a:t>
            </a:r>
            <a:r>
              <a:rPr lang="en-GB" sz="1200" dirty="0">
                <a:solidFill>
                  <a:schemeClr val="bg1"/>
                </a:solidFill>
                <a:latin typeface="Calibri" panose="020F0502020204030204" pitchFamily="34" charset="0"/>
              </a:rPr>
              <a:t>laboratory researches</a:t>
            </a:r>
            <a:r>
              <a:rPr lang="ru-RU" sz="1200" dirty="0">
                <a:solidFill>
                  <a:schemeClr val="bg1"/>
                </a:solidFill>
                <a:latin typeface="Calibri" panose="020F0502020204030204" pitchFamily="34" charset="0"/>
              </a:rPr>
              <a:t>; </a:t>
            </a:r>
          </a:p>
        </p:txBody>
      </p:sp>
      <p:pic>
        <p:nvPicPr>
          <p:cNvPr id="24"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304" y="1698348"/>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56180" y="1691213"/>
            <a:ext cx="1204176" cy="276999"/>
          </a:xfrm>
          <a:prstGeom prst="rect">
            <a:avLst/>
          </a:prstGeom>
        </p:spPr>
        <p:txBody>
          <a:bodyPr wrap="none">
            <a:spAutoFit/>
          </a:bodyPr>
          <a:lstStyle/>
          <a:p>
            <a:r>
              <a:rPr lang="en-GB" sz="1200" dirty="0">
                <a:solidFill>
                  <a:schemeClr val="bg1"/>
                </a:solidFill>
                <a:latin typeface="Calibri" panose="020F0502020204030204" pitchFamily="34" charset="0"/>
              </a:rPr>
              <a:t>virtual museum</a:t>
            </a:r>
            <a:r>
              <a:rPr lang="ru-RU" sz="1200" dirty="0">
                <a:solidFill>
                  <a:schemeClr val="bg1"/>
                </a:solidFill>
                <a:latin typeface="Calibri" panose="020F0502020204030204" pitchFamily="34" charset="0"/>
              </a:rPr>
              <a:t>;</a:t>
            </a:r>
          </a:p>
        </p:txBody>
      </p:sp>
      <p:pic>
        <p:nvPicPr>
          <p:cNvPr id="25"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558" y="2005539"/>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478304" y="1978334"/>
            <a:ext cx="737702" cy="276999"/>
          </a:xfrm>
          <a:prstGeom prst="rect">
            <a:avLst/>
          </a:prstGeom>
        </p:spPr>
        <p:txBody>
          <a:bodyPr wrap="none">
            <a:spAutoFit/>
          </a:bodyPr>
          <a:lstStyle/>
          <a:p>
            <a:r>
              <a:rPr lang="en-GB" sz="1200" dirty="0">
                <a:solidFill>
                  <a:schemeClr val="bg1"/>
                </a:solidFill>
              </a:rPr>
              <a:t>glossary</a:t>
            </a:r>
            <a:r>
              <a:rPr lang="ru-RU" sz="1200" dirty="0">
                <a:solidFill>
                  <a:schemeClr val="bg1"/>
                </a:solidFill>
              </a:rPr>
              <a:t>;</a:t>
            </a:r>
          </a:p>
        </p:txBody>
      </p:sp>
      <p:pic>
        <p:nvPicPr>
          <p:cNvPr id="27"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2304" y="2283742"/>
            <a:ext cx="216000" cy="216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84014" y="2228128"/>
            <a:ext cx="3429000" cy="276999"/>
          </a:xfrm>
          <a:prstGeom prst="rect">
            <a:avLst/>
          </a:prstGeom>
        </p:spPr>
        <p:txBody>
          <a:bodyPr>
            <a:spAutoFit/>
          </a:bodyPr>
          <a:lstStyle/>
          <a:p>
            <a:r>
              <a:rPr lang="en-GB" sz="1200" dirty="0">
                <a:solidFill>
                  <a:schemeClr val="bg1"/>
                </a:solidFill>
                <a:latin typeface="Calibri" panose="020F0502020204030204" pitchFamily="34" charset="0"/>
              </a:rPr>
              <a:t>robotic model assembly charts</a:t>
            </a:r>
            <a:r>
              <a:rPr lang="ru-RU" sz="1200" dirty="0">
                <a:solidFill>
                  <a:schemeClr val="bg1"/>
                </a:solidFill>
                <a:latin typeface="Calibri" panose="020F0502020204030204" pitchFamily="34" charset="0"/>
              </a:rPr>
              <a:t>;</a:t>
            </a:r>
          </a:p>
        </p:txBody>
      </p:sp>
      <p:sp>
        <p:nvSpPr>
          <p:cNvPr id="28" name="Прямоугольник 27"/>
          <p:cNvSpPr/>
          <p:nvPr/>
        </p:nvSpPr>
        <p:spPr>
          <a:xfrm>
            <a:off x="484014" y="2570857"/>
            <a:ext cx="3594714" cy="646331"/>
          </a:xfrm>
          <a:prstGeom prst="rect">
            <a:avLst/>
          </a:prstGeom>
        </p:spPr>
        <p:txBody>
          <a:bodyPr wrap="square">
            <a:spAutoFit/>
          </a:bodyPr>
          <a:lstStyle/>
          <a:p>
            <a:pPr algn="just"/>
            <a:r>
              <a:rPr lang="en-GB" sz="1200" dirty="0">
                <a:solidFill>
                  <a:schemeClr val="bg1"/>
                </a:solidFill>
                <a:latin typeface="Calibri" panose="020F0502020204030204" pitchFamily="34" charset="0"/>
              </a:rPr>
              <a:t>notebook</a:t>
            </a:r>
            <a:r>
              <a:rPr lang="ru-RU" sz="1200" dirty="0">
                <a:solidFill>
                  <a:schemeClr val="bg1"/>
                </a:solidFill>
                <a:latin typeface="Calibri" panose="020F0502020204030204" pitchFamily="34" charset="0"/>
              </a:rPr>
              <a:t> (</a:t>
            </a:r>
            <a:r>
              <a:rPr lang="en-GB" sz="1200" dirty="0">
                <a:solidFill>
                  <a:schemeClr val="bg1"/>
                </a:solidFill>
                <a:latin typeface="Calibri" panose="020F0502020204030204" pitchFamily="34" charset="0"/>
              </a:rPr>
              <a:t>learner's workbook which allows taking notes online and viewing own notes from a smartphone outside the classroom</a:t>
            </a:r>
            <a:r>
              <a:rPr lang="ru-RU" sz="1200" dirty="0">
                <a:solidFill>
                  <a:schemeClr val="bg1"/>
                </a:solidFill>
                <a:latin typeface="Calibri" panose="020F0502020204030204" pitchFamily="34" charset="0"/>
              </a:rPr>
              <a:t>);</a:t>
            </a:r>
          </a:p>
        </p:txBody>
      </p:sp>
      <p:pic>
        <p:nvPicPr>
          <p:cNvPr id="32"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648" y="2643782"/>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Картинки по запросу tick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014" y="3507878"/>
            <a:ext cx="216000" cy="216000"/>
          </a:xfrm>
          <a:prstGeom prst="rect">
            <a:avLst/>
          </a:prstGeom>
          <a:noFill/>
          <a:extLst>
            <a:ext uri="{909E8E84-426E-40DD-AFC4-6F175D3DCCD1}">
              <a14:hiddenFill xmlns:a14="http://schemas.microsoft.com/office/drawing/2010/main">
                <a:solidFill>
                  <a:srgbClr val="FFFFFF"/>
                </a:solidFill>
              </a14:hiddenFill>
            </a:ext>
          </a:extLst>
        </p:spPr>
      </p:pic>
      <p:pic>
        <p:nvPicPr>
          <p:cNvPr id="29" name="Рисунок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4690" y="3797585"/>
            <a:ext cx="2492896" cy="1018041"/>
          </a:xfrm>
          <a:prstGeom prst="rect">
            <a:avLst/>
          </a:prstGeom>
        </p:spPr>
      </p:pic>
    </p:spTree>
    <p:extLst>
      <p:ext uri="{BB962C8B-B14F-4D97-AF65-F5344CB8AC3E}">
        <p14:creationId xmlns:p14="http://schemas.microsoft.com/office/powerpoint/2010/main" val="290662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extLst>
              <a:ext uri="{BEBA8EAE-BF5A-486C-A8C5-ECC9F3942E4B}">
                <a14:imgProps xmlns:a14="http://schemas.microsoft.com/office/drawing/2010/main">
                  <a14:imgLayer r:embed="rId3">
                    <a14:imgEffect>
                      <a14:saturation sat="102000"/>
                    </a14:imgEffect>
                  </a14:imgLayer>
                </a14:imgProps>
              </a:ext>
              <a:ext uri="{28A0092B-C50C-407E-A947-70E740481C1C}">
                <a14:useLocalDpi xmlns:a14="http://schemas.microsoft.com/office/drawing/2010/main" val="0"/>
              </a:ext>
            </a:extLst>
          </a:blip>
          <a:stretch>
            <a:fillRect/>
          </a:stretch>
        </p:blipFill>
        <p:spPr>
          <a:xfrm>
            <a:off x="25540" y="3817993"/>
            <a:ext cx="6858000" cy="3506285"/>
          </a:xfrm>
          <a:prstGeom prst="rect">
            <a:avLst/>
          </a:prstGeom>
        </p:spPr>
      </p:pic>
      <p:sp>
        <p:nvSpPr>
          <p:cNvPr id="6" name="Прямоугольник 5"/>
          <p:cNvSpPr/>
          <p:nvPr/>
        </p:nvSpPr>
        <p:spPr>
          <a:xfrm>
            <a:off x="2222866" y="1093624"/>
            <a:ext cx="1782198" cy="1458162"/>
          </a:xfrm>
          <a:prstGeom prst="rect">
            <a:avLst/>
          </a:prstGeom>
          <a:blipFill rotWithShape="1">
            <a:blip r:embed="rId4"/>
            <a:stretch>
              <a:fillRect/>
            </a:stretch>
          </a:blipFill>
        </p:spPr>
        <p:style>
          <a:lnRef idx="0">
            <a:schemeClr val="lt1">
              <a:hueOff val="0"/>
              <a:satOff val="0"/>
              <a:lumOff val="0"/>
              <a:alphaOff val="0"/>
            </a:schemeClr>
          </a:lnRef>
          <a:fillRef idx="1">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pic>
        <p:nvPicPr>
          <p:cNvPr id="7" name="Рисунок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666" b="97577" l="22172" r="79282">
                        <a14:foregroundMark x1="77101" y1="31826" x2="76329" y2="24637"/>
                      </a14:backgroundRemoval>
                    </a14:imgEffect>
                  </a14:imgLayer>
                </a14:imgProps>
              </a:ext>
              <a:ext uri="{28A0092B-C50C-407E-A947-70E740481C1C}">
                <a14:useLocalDpi xmlns:a14="http://schemas.microsoft.com/office/drawing/2010/main" val="0"/>
              </a:ext>
            </a:extLst>
          </a:blip>
          <a:srcRect l="20107" t="3486" r="17159" b="28166"/>
          <a:stretch/>
        </p:blipFill>
        <p:spPr>
          <a:xfrm>
            <a:off x="5066026" y="1064028"/>
            <a:ext cx="1728000" cy="1147484"/>
          </a:xfrm>
          <a:prstGeom prst="rect">
            <a:avLst/>
          </a:prstGeom>
        </p:spPr>
      </p:pic>
      <p:sp>
        <p:nvSpPr>
          <p:cNvPr id="8" name="TextBox 15"/>
          <p:cNvSpPr txBox="1">
            <a:spLocks noChangeArrowheads="1"/>
          </p:cNvSpPr>
          <p:nvPr/>
        </p:nvSpPr>
        <p:spPr bwMode="auto">
          <a:xfrm>
            <a:off x="110166" y="906524"/>
            <a:ext cx="22387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defTabSz="496888"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96888" indent="-39688" algn="l" defTabSz="496888"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95363" indent="-80963" algn="l" defTabSz="496888"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492250" indent="-120650" algn="l" defTabSz="496888"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990725" indent="-161925" algn="l" defTabSz="496888"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marL="171450" indent="-171450" algn="just">
              <a:buClr>
                <a:srgbClr val="FF6600"/>
              </a:buClr>
              <a:buFont typeface="Arial" panose="020B0604020202020204" pitchFamily="34" charset="0"/>
              <a:buChar char="•"/>
            </a:pPr>
            <a:r>
              <a:rPr lang="ru-RU" altLang="ru-RU" sz="1200" b="1" dirty="0">
                <a:solidFill>
                  <a:schemeClr val="bg1"/>
                </a:solidFill>
                <a:latin typeface="Calibri" panose="020F0502020204030204" pitchFamily="34" charset="0"/>
              </a:rPr>
              <a:t>8 </a:t>
            </a:r>
            <a:r>
              <a:rPr lang="en-GB" altLang="ru-RU" sz="1200" b="1" dirty="0">
                <a:solidFill>
                  <a:schemeClr val="bg1"/>
                </a:solidFill>
                <a:latin typeface="Calibri" panose="020F0502020204030204" pitchFamily="34" charset="0"/>
              </a:rPr>
              <a:t>EEG channels</a:t>
            </a:r>
            <a:r>
              <a:rPr lang="ru-RU" altLang="ru-RU" sz="1200" b="1" dirty="0">
                <a:solidFill>
                  <a:schemeClr val="bg1"/>
                </a:solidFill>
                <a:latin typeface="Calibri" panose="020F0502020204030204" pitchFamily="34" charset="0"/>
              </a:rPr>
              <a:t>;</a:t>
            </a:r>
          </a:p>
          <a:p>
            <a:pPr marL="171450" indent="-171450" algn="just">
              <a:buClr>
                <a:srgbClr val="0070C0"/>
              </a:buClr>
              <a:buFont typeface="Arial" panose="020B0604020202020204" pitchFamily="34" charset="0"/>
              <a:buChar char="•"/>
            </a:pPr>
            <a:r>
              <a:rPr lang="en-GB" altLang="ru-RU" sz="1200" b="1" dirty="0">
                <a:solidFill>
                  <a:schemeClr val="bg1"/>
                </a:solidFill>
                <a:latin typeface="Calibri" panose="020F0502020204030204" pitchFamily="34" charset="0"/>
              </a:rPr>
              <a:t>“dry”</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electrodes</a:t>
            </a:r>
            <a:r>
              <a:rPr lang="ru-RU" altLang="ru-RU" sz="1200" b="1" dirty="0">
                <a:solidFill>
                  <a:schemeClr val="bg1"/>
                </a:solidFill>
                <a:latin typeface="Calibri" panose="020F0502020204030204" pitchFamily="34" charset="0"/>
              </a:rPr>
              <a:t>;</a:t>
            </a:r>
          </a:p>
          <a:p>
            <a:pPr marL="171450" indent="-171450" algn="just">
              <a:buClr>
                <a:srgbClr val="FF6600"/>
              </a:buClr>
              <a:buFont typeface="Arial" panose="020B0604020202020204" pitchFamily="34" charset="0"/>
              <a:buChar char="•"/>
            </a:pPr>
            <a:r>
              <a:rPr lang="en-GB" altLang="ru-RU" sz="1200" b="1" dirty="0">
                <a:solidFill>
                  <a:schemeClr val="bg1"/>
                </a:solidFill>
                <a:latin typeface="Calibri" panose="020F0502020204030204" pitchFamily="34" charset="0"/>
              </a:rPr>
              <a:t>high quality signal</a:t>
            </a:r>
            <a:r>
              <a:rPr lang="ru-RU" altLang="ru-RU" sz="1200" b="1" dirty="0">
                <a:solidFill>
                  <a:schemeClr val="bg1"/>
                </a:solidFill>
                <a:latin typeface="Calibri" panose="020F0502020204030204" pitchFamily="34" charset="0"/>
              </a:rPr>
              <a:t>;</a:t>
            </a:r>
          </a:p>
          <a:p>
            <a:pPr marL="171450" indent="-171450" algn="just">
              <a:buClr>
                <a:srgbClr val="0070C0"/>
              </a:buClr>
              <a:buFont typeface="Arial" panose="020B0604020202020204" pitchFamily="34" charset="0"/>
              <a:buChar char="•"/>
            </a:pPr>
            <a:r>
              <a:rPr lang="en-GB" altLang="ru-RU" sz="1200" b="1" dirty="0">
                <a:solidFill>
                  <a:schemeClr val="bg1"/>
                </a:solidFill>
                <a:latin typeface="Calibri" panose="020F0502020204030204" pitchFamily="34" charset="0"/>
              </a:rPr>
              <a:t>wireless data transmission</a:t>
            </a:r>
            <a:r>
              <a:rPr lang="ru-RU" altLang="ru-RU" sz="1200" b="1" dirty="0">
                <a:solidFill>
                  <a:schemeClr val="bg1"/>
                </a:solidFill>
                <a:latin typeface="Calibri" panose="020F0502020204030204" pitchFamily="34" charset="0"/>
              </a:rPr>
              <a:t>;</a:t>
            </a:r>
          </a:p>
          <a:p>
            <a:pPr marL="171450" indent="-171450" algn="just">
              <a:buClr>
                <a:srgbClr val="0070C0"/>
              </a:buClr>
              <a:buFont typeface="Arial" panose="020B0604020202020204" pitchFamily="34" charset="0"/>
              <a:buChar char="•"/>
            </a:pPr>
            <a:r>
              <a:rPr lang="en-GB" altLang="ru-RU" sz="1200" b="1" dirty="0">
                <a:solidFill>
                  <a:schemeClr val="bg1"/>
                </a:solidFill>
                <a:latin typeface="Calibri" panose="020F0502020204030204" pitchFamily="34" charset="0"/>
              </a:rPr>
              <a:t>syncing with</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ECG</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EMG</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GSR</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PPG</a:t>
            </a:r>
            <a:r>
              <a:rPr lang="ru-RU" altLang="ru-RU" sz="1200" b="1" dirty="0">
                <a:solidFill>
                  <a:schemeClr val="bg1"/>
                </a:solidFill>
                <a:latin typeface="Calibri" panose="020F0502020204030204" pitchFamily="34" charset="0"/>
              </a:rPr>
              <a:t> (</a:t>
            </a:r>
            <a:r>
              <a:rPr lang="en-GB" altLang="ru-RU" sz="1200" b="1" dirty="0" err="1">
                <a:solidFill>
                  <a:schemeClr val="bg1"/>
                </a:solidFill>
                <a:latin typeface="Calibri" panose="020F0502020204030204" pitchFamily="34" charset="0"/>
              </a:rPr>
              <a:t>photoplethysmogram</a:t>
            </a:r>
            <a:r>
              <a:rPr lang="ru-RU" altLang="ru-RU" sz="1200" b="1" dirty="0">
                <a:solidFill>
                  <a:schemeClr val="bg1"/>
                </a:solidFill>
                <a:latin typeface="Calibri" panose="020F0502020204030204" pitchFamily="34" charset="0"/>
              </a:rPr>
              <a:t>);</a:t>
            </a:r>
          </a:p>
          <a:p>
            <a:pPr marL="171450" indent="-171450" algn="just">
              <a:buClr>
                <a:srgbClr val="FF6600"/>
              </a:buClr>
              <a:buFont typeface="Arial" panose="020B0604020202020204" pitchFamily="34" charset="0"/>
              <a:buChar char="•"/>
            </a:pPr>
            <a:r>
              <a:rPr lang="en-GB" altLang="ru-RU" sz="1200" b="1" dirty="0">
                <a:solidFill>
                  <a:schemeClr val="bg1"/>
                </a:solidFill>
                <a:latin typeface="Calibri" panose="020F0502020204030204" pitchFamily="34" charset="0"/>
              </a:rPr>
              <a:t>performing ECG</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EMG</a:t>
            </a:r>
            <a:r>
              <a:rPr lang="ru-RU" altLang="ru-RU" sz="1200" b="1" dirty="0">
                <a:solidFill>
                  <a:schemeClr val="bg1"/>
                </a:solidFill>
                <a:latin typeface="Calibri" panose="020F0502020204030204" pitchFamily="34" charset="0"/>
              </a:rPr>
              <a:t>, </a:t>
            </a:r>
            <a:r>
              <a:rPr lang="en-GB" altLang="ru-RU" sz="1200" b="1" dirty="0">
                <a:solidFill>
                  <a:schemeClr val="bg1"/>
                </a:solidFill>
                <a:latin typeface="Calibri" panose="020F0502020204030204" pitchFamily="34" charset="0"/>
              </a:rPr>
              <a:t>GSR</a:t>
            </a:r>
            <a:r>
              <a:rPr lang="ru-RU" altLang="ru-RU" sz="1200" b="1" dirty="0">
                <a:solidFill>
                  <a:schemeClr val="bg1"/>
                </a:solidFill>
                <a:latin typeface="Calibri" panose="020F0502020204030204" pitchFamily="34" charset="0"/>
              </a:rPr>
              <a:t>.</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271200"/>
            <a:ext cx="2348880" cy="123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0330" y="3275828"/>
            <a:ext cx="2306793" cy="124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7123" y="3273828"/>
            <a:ext cx="2320961" cy="123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576016" y="1279405"/>
            <a:ext cx="1931734" cy="1086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5" name="Прямая соединительная линия 14"/>
          <p:cNvCxnSpPr/>
          <p:nvPr/>
        </p:nvCxnSpPr>
        <p:spPr>
          <a:xfrm flipV="1">
            <a:off x="-19158" y="401280"/>
            <a:ext cx="6976550" cy="10230"/>
          </a:xfrm>
          <a:prstGeom prst="line">
            <a:avLst/>
          </a:prstGeom>
          <a:ln w="28575">
            <a:solidFill>
              <a:srgbClr val="FF6600"/>
            </a:solidFill>
          </a:ln>
        </p:spPr>
        <p:style>
          <a:lnRef idx="1">
            <a:schemeClr val="accent2"/>
          </a:lnRef>
          <a:fillRef idx="0">
            <a:schemeClr val="accent2"/>
          </a:fillRef>
          <a:effectRef idx="0">
            <a:schemeClr val="accent2"/>
          </a:effectRef>
          <a:fontRef idx="minor">
            <a:schemeClr val="tx1"/>
          </a:fontRef>
        </p:style>
      </p:cxnSp>
      <p:pic>
        <p:nvPicPr>
          <p:cNvPr id="16" name="Рисунок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326021"/>
            <a:ext cx="922315" cy="982303"/>
          </a:xfrm>
          <a:prstGeom prst="rect">
            <a:avLst/>
          </a:prstGeom>
        </p:spPr>
      </p:pic>
      <p:sp>
        <p:nvSpPr>
          <p:cNvPr id="17" name="Заголовок 6"/>
          <p:cNvSpPr>
            <a:spLocks noGrp="1"/>
          </p:cNvSpPr>
          <p:nvPr>
            <p:ph type="title"/>
          </p:nvPr>
        </p:nvSpPr>
        <p:spPr>
          <a:xfrm>
            <a:off x="956564" y="118348"/>
            <a:ext cx="5280748" cy="218379"/>
          </a:xfrm>
        </p:spPr>
        <p:txBody>
          <a:bodyPr>
            <a:noAutofit/>
          </a:bodyPr>
          <a:lstStyle/>
          <a:p>
            <a:r>
              <a:rPr lang="de-DE" sz="2000" b="1" dirty="0">
                <a:solidFill>
                  <a:srgbClr val="0070C0"/>
                </a:solidFill>
                <a:latin typeface="Calibri" panose="020F0502020204030204" pitchFamily="34" charset="0"/>
                <a:cs typeface="Arial" panose="020B0604020202020204" pitchFamily="34" charset="0"/>
              </a:rPr>
              <a:t>Equipment</a:t>
            </a:r>
            <a:endParaRPr lang="ru-RU" sz="2000" b="1" dirty="0">
              <a:solidFill>
                <a:srgbClr val="0070C0"/>
              </a:solidFill>
              <a:latin typeface="Calibri" panose="020F0502020204030204" pitchFamily="34" charset="0"/>
              <a:cs typeface="Arial" panose="020B0604020202020204" pitchFamily="34" charset="0"/>
            </a:endParaRPr>
          </a:p>
        </p:txBody>
      </p:sp>
      <p:sp>
        <p:nvSpPr>
          <p:cNvPr id="18" name="TextBox 17"/>
          <p:cNvSpPr txBox="1"/>
          <p:nvPr/>
        </p:nvSpPr>
        <p:spPr>
          <a:xfrm>
            <a:off x="2266999" y="783414"/>
            <a:ext cx="1738065" cy="246221"/>
          </a:xfrm>
          <a:prstGeom prst="rect">
            <a:avLst/>
          </a:prstGeom>
          <a:noFill/>
        </p:spPr>
        <p:txBody>
          <a:bodyPr wrap="square" rtlCol="0">
            <a:spAutoFit/>
          </a:bodyPr>
          <a:lstStyle/>
          <a:p>
            <a:r>
              <a:rPr lang="de-DE" sz="1000" b="1" cap="all" dirty="0">
                <a:solidFill>
                  <a:srgbClr val="FF6600"/>
                </a:solidFill>
                <a:latin typeface="Calibri" panose="020F0502020204030204" pitchFamily="34" charset="0"/>
              </a:rPr>
              <a:t>electroencephalograph</a:t>
            </a:r>
            <a:r>
              <a:rPr lang="ru-RU" sz="1000" dirty="0">
                <a:solidFill>
                  <a:schemeClr val="bg1"/>
                </a:solidFill>
              </a:rPr>
              <a:t> </a:t>
            </a:r>
          </a:p>
        </p:txBody>
      </p:sp>
      <p:sp>
        <p:nvSpPr>
          <p:cNvPr id="19" name="TextBox 18"/>
          <p:cNvSpPr txBox="1"/>
          <p:nvPr/>
        </p:nvSpPr>
        <p:spPr>
          <a:xfrm>
            <a:off x="5274212" y="800723"/>
            <a:ext cx="1529586" cy="246221"/>
          </a:xfrm>
          <a:prstGeom prst="rect">
            <a:avLst/>
          </a:prstGeom>
          <a:noFill/>
        </p:spPr>
        <p:txBody>
          <a:bodyPr wrap="none" rtlCol="0">
            <a:spAutoFit/>
          </a:bodyPr>
          <a:lstStyle/>
          <a:p>
            <a:r>
              <a:rPr lang="en-GB" sz="1000" b="1" cap="all" dirty="0">
                <a:solidFill>
                  <a:srgbClr val="FF6600"/>
                </a:solidFill>
                <a:latin typeface="Calibri" panose="020F0502020204030204" pitchFamily="34" charset="0"/>
              </a:rPr>
              <a:t>Electronic Equipment</a:t>
            </a:r>
            <a:endParaRPr lang="ru-RU" sz="1000" b="1" cap="all" dirty="0">
              <a:solidFill>
                <a:srgbClr val="FF6600"/>
              </a:solidFill>
              <a:latin typeface="Calibri" panose="020F0502020204030204" pitchFamily="34" charset="0"/>
            </a:endParaRPr>
          </a:p>
        </p:txBody>
      </p:sp>
    </p:spTree>
    <p:extLst>
      <p:ext uri="{BB962C8B-B14F-4D97-AF65-F5344CB8AC3E}">
        <p14:creationId xmlns:p14="http://schemas.microsoft.com/office/powerpoint/2010/main" val="97925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TM04033919[[fn=Контур]]</Template>
  <TotalTime>3011</TotalTime>
  <Words>1005</Words>
  <Application>Microsoft Office PowerPoint</Application>
  <PresentationFormat>Произвольный</PresentationFormat>
  <Paragraphs>91</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Tahoma</vt:lpstr>
      <vt:lpstr>Trebuchet MS</vt:lpstr>
      <vt:lpstr>Tw Cen MT</vt:lpstr>
      <vt:lpstr>Контур</vt:lpstr>
      <vt:lpstr>Young neuro-engineer</vt:lpstr>
      <vt:lpstr>ABOUT US</vt:lpstr>
      <vt:lpstr>Our achievements</vt:lpstr>
      <vt:lpstr>Realization of Neurolaboratory creation</vt:lpstr>
      <vt:lpstr>Our goals :</vt:lpstr>
      <vt:lpstr>Young neurophysiologist-engineer</vt:lpstr>
      <vt:lpstr>Instruction and methodology Training</vt:lpstr>
      <vt:lpstr>Instruction and methodology Training</vt:lpstr>
      <vt:lpstr>Equipment</vt:lpstr>
      <vt:lpstr>Data Analyzing Center</vt:lpstr>
      <vt:lpstr>Р300</vt:lpstr>
      <vt:lpstr>Instruction and methodology Training</vt:lpstr>
      <vt:lpstr>Out 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ЮНИЮНЫЙ НЕЙРОФИЗИОЛОГ-ИНЖЕНЕР</dc:title>
  <dc:creator>Пользователь</dc:creator>
  <cp:lastModifiedBy>RePack by Diakov</cp:lastModifiedBy>
  <cp:revision>115</cp:revision>
  <dcterms:created xsi:type="dcterms:W3CDTF">2018-04-12T05:57:30Z</dcterms:created>
  <dcterms:modified xsi:type="dcterms:W3CDTF">2018-07-06T05:57:26Z</dcterms:modified>
</cp:coreProperties>
</file>